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61"/>
  </p:notesMasterIdLst>
  <p:sldIdLst>
    <p:sldId id="256" r:id="rId2"/>
    <p:sldId id="326" r:id="rId3"/>
    <p:sldId id="318" r:id="rId4"/>
    <p:sldId id="257" r:id="rId5"/>
    <p:sldId id="258" r:id="rId6"/>
    <p:sldId id="259" r:id="rId7"/>
    <p:sldId id="260" r:id="rId8"/>
    <p:sldId id="262" r:id="rId9"/>
    <p:sldId id="261" r:id="rId10"/>
    <p:sldId id="265" r:id="rId11"/>
    <p:sldId id="302" r:id="rId12"/>
    <p:sldId id="264" r:id="rId13"/>
    <p:sldId id="266" r:id="rId14"/>
    <p:sldId id="267" r:id="rId15"/>
    <p:sldId id="268" r:id="rId16"/>
    <p:sldId id="305" r:id="rId17"/>
    <p:sldId id="319" r:id="rId18"/>
    <p:sldId id="307" r:id="rId19"/>
    <p:sldId id="320" r:id="rId20"/>
    <p:sldId id="269" r:id="rId21"/>
    <p:sldId id="270" r:id="rId22"/>
    <p:sldId id="271" r:id="rId23"/>
    <p:sldId id="272" r:id="rId24"/>
    <p:sldId id="324" r:id="rId25"/>
    <p:sldId id="274" r:id="rId26"/>
    <p:sldId id="275" r:id="rId27"/>
    <p:sldId id="276" r:id="rId28"/>
    <p:sldId id="321" r:id="rId29"/>
    <p:sldId id="277" r:id="rId30"/>
    <p:sldId id="278" r:id="rId31"/>
    <p:sldId id="280" r:id="rId32"/>
    <p:sldId id="322" r:id="rId33"/>
    <p:sldId id="281" r:id="rId34"/>
    <p:sldId id="308" r:id="rId35"/>
    <p:sldId id="285" r:id="rId36"/>
    <p:sldId id="283" r:id="rId37"/>
    <p:sldId id="284" r:id="rId38"/>
    <p:sldId id="286" r:id="rId39"/>
    <p:sldId id="287" r:id="rId40"/>
    <p:sldId id="288" r:id="rId41"/>
    <p:sldId id="289" r:id="rId42"/>
    <p:sldId id="290" r:id="rId43"/>
    <p:sldId id="292" r:id="rId44"/>
    <p:sldId id="291" r:id="rId45"/>
    <p:sldId id="328" r:id="rId46"/>
    <p:sldId id="293" r:id="rId47"/>
    <p:sldId id="306" r:id="rId48"/>
    <p:sldId id="325" r:id="rId49"/>
    <p:sldId id="294" r:id="rId50"/>
    <p:sldId id="296" r:id="rId51"/>
    <p:sldId id="323" r:id="rId52"/>
    <p:sldId id="311" r:id="rId53"/>
    <p:sldId id="297" r:id="rId54"/>
    <p:sldId id="312" r:id="rId55"/>
    <p:sldId id="313" r:id="rId56"/>
    <p:sldId id="316" r:id="rId57"/>
    <p:sldId id="298" r:id="rId58"/>
    <p:sldId id="299" r:id="rId59"/>
    <p:sldId id="300" r:id="rId6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17" userDrawn="1">
          <p15:clr>
            <a:srgbClr val="A4A3A4"/>
          </p15:clr>
        </p15:guide>
        <p15:guide id="2" pos="363" userDrawn="1">
          <p15:clr>
            <a:srgbClr val="A4A3A4"/>
          </p15:clr>
        </p15:guide>
        <p15:guide id="3" orient="horz" pos="1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FDA"/>
    <a:srgbClr val="C4ECF4"/>
    <a:srgbClr val="FF0000"/>
    <a:srgbClr val="FF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69832" autoAdjust="0"/>
  </p:normalViewPr>
  <p:slideViewPr>
    <p:cSldViewPr snapToGrid="0">
      <p:cViewPr varScale="1">
        <p:scale>
          <a:sx n="91" d="100"/>
          <a:sy n="91" d="100"/>
        </p:scale>
        <p:origin x="-1272" y="-104"/>
      </p:cViewPr>
      <p:guideLst>
        <p:guide orient="horz" pos="3117"/>
        <p:guide orient="horz" pos="1234"/>
        <p:guide pos="3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r" rtl="1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548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 smtClean="0"/>
              <a:t>Good</a:t>
            </a:r>
            <a:r>
              <a:rPr lang="en-US" baseline="0" dirty="0" smtClean="0"/>
              <a:t> morning Kiev</a:t>
            </a:r>
          </a:p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aseline="0" dirty="0" smtClean="0"/>
              <a:t>I have been working as a developer for the past 17 year</a:t>
            </a:r>
          </a:p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aseline="0" dirty="0" smtClean="0"/>
              <a:t>Past 5 years</a:t>
            </a:r>
          </a:p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aseline="0" dirty="0" smtClean="0"/>
              <a:t>In this talk I will share with you the aspects of when to break your monolith and how to mitigate the risks</a:t>
            </a:r>
          </a:p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aseline="0" dirty="0" smtClean="0"/>
              <a:t>You may contact me on my twitter</a:t>
            </a:r>
          </a:p>
          <a:p>
            <a:pPr lvl="0" algn="l" rt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7875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However,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does not </a:t>
            </a:r>
            <a:r>
              <a:rPr lang="en-US" baseline="0" dirty="0" err="1" smtClean="0"/>
              <a:t>nsasarili</a:t>
            </a:r>
            <a:r>
              <a:rPr lang="en-US" baseline="0" dirty="0" smtClean="0"/>
              <a:t> small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592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err="1" smtClean="0"/>
              <a:t>Microservices</a:t>
            </a:r>
            <a:r>
              <a:rPr lang="en-US" baseline="0" dirty="0" smtClean="0"/>
              <a:t> has many aspects, I am not going to speak about them.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It is not part of my talk, but I will be around and would to </a:t>
            </a:r>
            <a:r>
              <a:rPr lang="en-US" baseline="0" dirty="0" err="1" smtClean="0"/>
              <a:t>disucus</a:t>
            </a:r>
            <a:r>
              <a:rPr lang="en-US" baseline="0" dirty="0" smtClean="0"/>
              <a:t> any of this items, or you can tweet me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0508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661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</a:t>
            </a: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rush and decompose your monolith to small pieces before you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undesratnds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-&gt;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547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Like</a:t>
            </a:r>
            <a:r>
              <a:rPr lang="en-US" baseline="0" dirty="0" smtClean="0"/>
              <a:t> any other good thing there is pay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50885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Failure</a:t>
            </a:r>
            <a:r>
              <a:rPr lang="en-US" baseline="0" dirty="0" smtClean="0"/>
              <a:t> point: DNS. Uncertainty, you don’t what will happen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Ops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  Building the orchestration is hard, when you have one server you just install it once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Partial – Sometimes small feature is developed in few services, so it is hard to handle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Ops complexity – in the back days when we had a monolith all we need to di is to install single server which is the same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Strong interface – Now we live in a worlds when any change of interface is complex. In the monolith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we just refactor. Now we can break our users.. </a:t>
            </a:r>
            <a:r>
              <a:rPr lang="en-US" baseline="0" dirty="0" err="1" smtClean="0"/>
              <a:t>Mmm</a:t>
            </a: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Testing is different – now we need to run in our test suite all of the 150 services?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46734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Configure your</a:t>
            </a:r>
            <a:r>
              <a:rPr lang="en-US" baseline="0" dirty="0" smtClean="0"/>
              <a:t> http connection, connection pooling,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Retry? How many, </a:t>
            </a:r>
            <a:r>
              <a:rPr lang="en-US" baseline="0" dirty="0" err="1" smtClean="0"/>
              <a:t>whith</a:t>
            </a:r>
            <a:r>
              <a:rPr lang="en-US" baseline="0" dirty="0" smtClean="0"/>
              <a:t> delay? Exponential?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err="1" smtClean="0"/>
              <a:t>Itempotanece</a:t>
            </a:r>
            <a:r>
              <a:rPr lang="en-US" baseline="0" dirty="0" smtClean="0"/>
              <a:t>? – they like global distributed transactions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err="1" smtClean="0"/>
              <a:t>Folt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tollerant</a:t>
            </a:r>
            <a:r>
              <a:rPr lang="en-US" baseline="0" dirty="0" smtClean="0"/>
              <a:t>?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Proper monitoring tool??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Eventual </a:t>
            </a:r>
            <a:r>
              <a:rPr lang="en-US" baseline="0" dirty="0" err="1" smtClean="0"/>
              <a:t>consisten</a:t>
            </a: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Advanced – self healing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734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Let’s you</a:t>
            </a:r>
            <a:r>
              <a:rPr lang="en-US" baseline="0" dirty="0" smtClean="0"/>
              <a:t> deploy </a:t>
            </a:r>
            <a:r>
              <a:rPr lang="en-US" baseline="0" dirty="0" err="1" smtClean="0"/>
              <a:t>wiyhout</a:t>
            </a:r>
            <a:r>
              <a:rPr lang="en-US" baseline="0" dirty="0" smtClean="0"/>
              <a:t> the feature and open it only when all servers are up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67340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Culture when the developers care</a:t>
            </a:r>
            <a:r>
              <a:rPr lang="en-US" baseline="0" dirty="0" smtClean="0"/>
              <a:t> about the ops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Developers are not only coders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6734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Backward and forward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compatability</a:t>
            </a:r>
            <a:r>
              <a:rPr lang="en-US" baseline="0" dirty="0" smtClean="0"/>
              <a:t>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Build system with proper tests that covers when you break the interface</a:t>
            </a:r>
            <a:r>
              <a:rPr lang="en-US" baseline="0" dirty="0"/>
              <a:t> 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46734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we have trade offs, we know how to mitigate.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Read! Remember: even if doing the best things, when we go IO we live in uncertainty environment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if you do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gazilion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retry and you have the best ops guys, you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couldf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not avoid the risks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522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we are here because we think that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good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told you that Wix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take advantage of the limits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472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Soooo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to be or not to be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331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case is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desgradation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service 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180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use case we have an online shop items catalog with 2 APIs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 – add/del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files – images for my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producs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we have network issue to the external file storage…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critical affect the critical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site owner cannot change the inventory which is critical because he does not have the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upload of the items is not critical, 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969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 is product definition, we as a developer does not define SLA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SLA definition to know when to decouple our services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API has different importance: payment transaction is different from bi logging and different from search capability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need to be addressed Immediately, some eventual consistent,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 consistent may be a case when we have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authorative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we want to have index server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APIs cannot be depend on any other server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can be depend on 20 hops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APIs are no critical, foe example suggestion system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190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This is the most canonical use</a:t>
            </a:r>
            <a:r>
              <a:rPr lang="en-US" baseline="0" dirty="0" smtClean="0"/>
              <a:t> case to decompose our micro services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Talk to your product manager, SLA is </a:t>
            </a:r>
            <a:r>
              <a:rPr lang="en-US" baseline="0" dirty="0" err="1" smtClean="0"/>
              <a:t>prduct</a:t>
            </a:r>
            <a:r>
              <a:rPr lang="en-US" baseline="0" dirty="0" smtClean="0"/>
              <a:t> definition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4482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the solution will be to have another service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files service need to be enriched with meta data from the catalog it can depend on it.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412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the solution will be to have another service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files service need to be enriched with meta data from the catalog it can depend on it.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files service needs data, it can depend on it.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462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33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Wix</a:t>
            </a:r>
            <a:r>
              <a:rPr lang="en-US" baseline="0" dirty="0" smtClean="0"/>
              <a:t> is website builder, </a:t>
            </a:r>
          </a:p>
          <a:p>
            <a:pPr algn="l"/>
            <a:r>
              <a:rPr lang="en-US" baseline="0" dirty="0" smtClean="0"/>
              <a:t>You can builder website, your sister brother</a:t>
            </a:r>
          </a:p>
          <a:p>
            <a:pPr algn="l"/>
            <a:r>
              <a:rPr lang="en-US" baseline="0" dirty="0" smtClean="0"/>
              <a:t>It is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04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our catalog server has some coupons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functionliy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is spending 50% of the time doing critical logic which helps the company to increase the income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we have risk for catalog because of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deplpyment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coupon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wix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deploy 20K deployments per year, we have different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lifeccyle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diffent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projects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product are not changed, some are heavy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intetnsive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changes, and they risk each other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533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deploy them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idenpendently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100" dirty="0" smtClean="0">
                <a:solidFill>
                  <a:srgbClr val="000000"/>
                </a:solidFill>
              </a:rPr>
              <a:t>In Wix we have 20K deployments in year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91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deploy them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idenpendently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100" dirty="0" smtClean="0">
                <a:solidFill>
                  <a:srgbClr val="000000"/>
                </a:solidFill>
              </a:rPr>
              <a:t>In Wix we have 20K deployments in year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777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logic is what we are mostly doing as software developer, this is what we paid for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what we are doing as developers, we share logic of class, method, component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sharing logic, to do not repeat ourselves.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doe not repeat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ourseleves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here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671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our items catalog service also have GEO capability.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piece of logic which resolve the user country/city by the IP. Also maps is possible.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piece of logic have some cache in the database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the user management service also need to resolve the geo..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let’s decompose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476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Great, now we have runtime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depdedency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both services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476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mistake to avoid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many services uses the same DB it is hard to manage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to have runtime dependency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lets say that we need this GEO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functinality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20 services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20 of them will connect to the database for read and write?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monitor this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functiuonality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Look at 20 servers?</a:t>
            </a:r>
          </a:p>
        </p:txBody>
      </p:sp>
    </p:spTree>
    <p:extLst>
      <p:ext uri="{BB962C8B-B14F-4D97-AF65-F5344CB8AC3E}">
        <p14:creationId xmlns:p14="http://schemas.microsoft.com/office/powerpoint/2010/main" val="81447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most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impotant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principle we adopt when we broke Wix into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service, has its own DB.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only one single case that one service is writing and other service is reading. But this was design for high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thoughput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we use the same code base, we need avoid such cases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428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let’s have another case when two services need to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deserialize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decrypt the user cookie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No, we should not decompose it to another micro service. because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563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IO hop that you pay just for read the cookie is much more expensive than the logic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shared because it doe not have implicit dependency for Ops/IO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Exceptional case to decompose is when you have high intensive CPU 3d and so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9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And this is </a:t>
            </a:r>
            <a:r>
              <a:rPr lang="en-US" dirty="0" err="1" smtClean="0"/>
              <a:t>wix</a:t>
            </a:r>
            <a:r>
              <a:rPr lang="en-US" dirty="0" smtClean="0"/>
              <a:t> what</a:t>
            </a:r>
            <a:r>
              <a:rPr lang="en-US" baseline="0" dirty="0" smtClean="0"/>
              <a:t> you see what you get editor.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A friend described Wix as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for the web.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We help small </a:t>
            </a:r>
            <a:r>
              <a:rPr lang="en-US" baseline="0" dirty="0" err="1" smtClean="0"/>
              <a:t>buisnisess</a:t>
            </a:r>
            <a:r>
              <a:rPr lang="en-US" baseline="0" dirty="0" smtClean="0"/>
              <a:t> to get online </a:t>
            </a:r>
            <a:r>
              <a:rPr lang="en-US" baseline="0" dirty="0" err="1" smtClean="0"/>
              <a:t>presensee</a:t>
            </a: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We have </a:t>
            </a:r>
            <a:r>
              <a:rPr lang="en-US" baseline="0" dirty="0" err="1" smtClean="0"/>
              <a:t>customise</a:t>
            </a:r>
            <a:r>
              <a:rPr lang="en-US" baseline="0" dirty="0" smtClean="0"/>
              <a:t> solution for hotels, </a:t>
            </a:r>
            <a:r>
              <a:rPr lang="en-US" baseline="0" dirty="0" err="1" smtClean="0"/>
              <a:t>ecommmerce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4745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Again this is certainty.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899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201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501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service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decompozition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helps your org to scale by people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494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code base is hard to maintain by many people.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code base + small team is easy, even from the task and the way they divided by the team</a:t>
            </a:r>
            <a:endParaRPr lang="he-IL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he-IL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also makes your people feels owner, the are part from small group.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have target and customers which are the other services. It is like company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283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we are here because we think that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good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told you that Wix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take advantage of the limits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472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end we want to have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startupish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environment.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that culture. We don</a:t>
            </a: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want to be corporate even if we are.</a:t>
            </a:r>
          </a:p>
        </p:txBody>
      </p:sp>
    </p:spTree>
    <p:extLst>
      <p:ext uri="{BB962C8B-B14F-4D97-AF65-F5344CB8AC3E}">
        <p14:creationId xmlns:p14="http://schemas.microsoft.com/office/powerpoint/2010/main" val="2029868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Decompose endlessly until you have small teams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Wix guilds and gangs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283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190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Lets recap the motivation to break our monolith:</a:t>
            </a:r>
          </a:p>
          <a:p>
            <a:pPr marL="228600" marR="0" lvl="0" indent="-228600" algn="l" rtl="1"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isolation, know your SLA / importance of the API</a:t>
            </a:r>
          </a:p>
          <a:p>
            <a:pPr marL="228600" marR="0" lvl="0" indent="-228600" algn="l" rtl="1"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Lifecycle, know the needs of you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fequency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deployments</a:t>
            </a:r>
          </a:p>
          <a:p>
            <a:pPr marL="228600" marR="0" lvl="0" indent="-228600" algn="l" rtl="1"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Reuse logic which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Ops dependency</a:t>
            </a:r>
          </a:p>
          <a:p>
            <a:pPr marL="228600" marR="0" lvl="0" indent="-228600" algn="l" rtl="1"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 to small teams</a:t>
            </a:r>
          </a:p>
          <a:p>
            <a:pPr marL="228600" marR="0" lvl="0" indent="-228600" algn="l" rtl="1"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10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 smtClean="0"/>
              <a:t>Just</a:t>
            </a:r>
            <a:r>
              <a:rPr lang="en-US" baseline="0" dirty="0" smtClean="0"/>
              <a:t> to let you </a:t>
            </a:r>
            <a:r>
              <a:rPr lang="en-US" baseline="0" dirty="0" err="1" smtClean="0"/>
              <a:t>undesrstand</a:t>
            </a:r>
            <a:r>
              <a:rPr lang="en-US" baseline="0" dirty="0" smtClean="0"/>
              <a:t> the scale of Wix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42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reality we don</a:t>
            </a: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do full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720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would like to give you some tips to manage your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28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have fallback.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introduce new service and you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alredy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your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ligic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your monolith, transfer the traffic gradually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able to turn it of at any time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Wix we had mailing service, we broke it, we had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about GEO example</a:t>
            </a:r>
          </a:p>
        </p:txBody>
      </p:sp>
    </p:spTree>
    <p:extLst>
      <p:ext uri="{BB962C8B-B14F-4D97-AF65-F5344CB8AC3E}">
        <p14:creationId xmlns:p14="http://schemas.microsoft.com/office/powerpoint/2010/main" val="15421459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don</a:t>
            </a: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want to lose your job, don</a:t>
            </a:r>
            <a:r>
              <a:rPr lang="fr-FR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t’ start with the most important project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Suggestion system for similar products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will give you the confidence on your mi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45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about the new service, use the term, let people use it, let your managers use it.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the time, show the success, communicate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Wix when we started we had many failure and we had many rollbacks, but in the end people got the confidence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45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monitor both business transactions and hardware low level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Newreiic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Anodot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Graphite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metrics and investigate them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bug hunts – It will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people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459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mortem,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educative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45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need to start from something</a:t>
            </a: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7088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4689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94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have around 350 engineers in 3 locations, the major one in TLV.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We have growing location in </a:t>
            </a:r>
            <a:r>
              <a:rPr lang="en-US" baseline="0" dirty="0" err="1" smtClean="0"/>
              <a:t>Dnipo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Vilnlius</a:t>
            </a:r>
            <a:endParaRPr lang="en-US" baseline="0" dirty="0" smtClean="0"/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These are the major stacks and methodology the we have being using</a:t>
            </a:r>
          </a:p>
        </p:txBody>
      </p:sp>
    </p:spTree>
    <p:extLst>
      <p:ext uri="{BB962C8B-B14F-4D97-AF65-F5344CB8AC3E}">
        <p14:creationId xmlns:p14="http://schemas.microsoft.com/office/powerpoint/2010/main" val="159883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 in 2010 we had a monolith, a wild monster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suffered from many problems which stopped us for being agile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in the past 4 years we moved towards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helped us: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from the slide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Monolith to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microserce</a:t>
            </a:r>
            <a:endParaRPr lang="en-US" sz="11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16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is bird eye view with will give you a sense of what we are doing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baseline="0" dirty="0" smtClean="0"/>
              <a:t>Of course that we don’t have here 150 services, as we speak this list is keep growing</a:t>
            </a:r>
          </a:p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310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err="1" smtClean="0"/>
              <a:t>Microservices</a:t>
            </a:r>
            <a:r>
              <a:rPr lang="en-US" baseline="0" dirty="0" smtClean="0"/>
              <a:t> is the trend, </a:t>
            </a:r>
            <a:r>
              <a:rPr lang="en-US" baseline="0" dirty="0" err="1" smtClean="0"/>
              <a:t>eveyone</a:t>
            </a:r>
            <a:r>
              <a:rPr lang="en-US" baseline="0" dirty="0" smtClean="0"/>
              <a:t> wants to be there and needs to be there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5954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Opening Slide">
    <p:bg>
      <p:bgPr>
        <a:solidFill>
          <a:srgbClr val="60BC57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5738698" cy="144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2"/>
          </p:nvPr>
        </p:nvSpPr>
        <p:spPr>
          <a:xfrm>
            <a:off x="682750" y="3300676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2">
    <p:bg>
      <p:bgPr>
        <a:solidFill>
          <a:srgbClr val="FFC23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58615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2"/>
          </p:nvPr>
        </p:nvSpPr>
        <p:spPr>
          <a:xfrm>
            <a:off x="586150" y="3312751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507575" y="1356025"/>
            <a:ext cx="7204200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Thank You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FFC2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2">
    <p:bg>
      <p:bgPr>
        <a:solidFill>
          <a:srgbClr val="3DBFDA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8580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5738698" cy="144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rgbClr val="3DBFDA"/>
              </a:buClr>
              <a:buFont typeface="Helvetica Neue"/>
              <a:buNone/>
              <a:defRPr sz="48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2"/>
          </p:nvPr>
        </p:nvSpPr>
        <p:spPr>
          <a:xfrm>
            <a:off x="682750" y="3300676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2 1">
    <p:bg>
      <p:bgPr>
        <a:solidFill>
          <a:srgbClr val="FFC23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68580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5738698" cy="144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rgbClr val="FFC233"/>
              </a:buClr>
              <a:buFont typeface="Helvetica Neue"/>
              <a:buNone/>
              <a:defRPr sz="48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2"/>
          </p:nvPr>
        </p:nvSpPr>
        <p:spPr>
          <a:xfrm>
            <a:off x="682750" y="3300676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510700" y="1630050"/>
            <a:ext cx="8116498" cy="171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9DB4"/>
              </a:buClr>
              <a:buSzPct val="25000"/>
              <a:buFont typeface="Helvetica Neue"/>
              <a:buNone/>
            </a:pPr>
            <a:r>
              <a:rPr lang="en" sz="12500" b="1" i="0" u="none" strike="noStrike" cap="none" baseline="0">
                <a:solidFill>
                  <a:srgbClr val="329DB4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01 Section Slide</a:t>
            </a:r>
          </a:p>
        </p:txBody>
      </p:sp>
      <p:cxnSp>
        <p:nvCxnSpPr>
          <p:cNvPr id="78" name="Shape 78"/>
          <p:cNvCxnSpPr/>
          <p:nvPr/>
        </p:nvCxnSpPr>
        <p:spPr>
          <a:xfrm>
            <a:off x="5099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C2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01 Section Slide</a:t>
            </a:r>
          </a:p>
        </p:txBody>
      </p:sp>
      <p:cxnSp>
        <p:nvCxnSpPr>
          <p:cNvPr id="83" name="Shape 83"/>
          <p:cNvCxnSpPr/>
          <p:nvPr/>
        </p:nvCxnSpPr>
        <p:spPr>
          <a:xfrm>
            <a:off x="5099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4 1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60BC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01 Section Slide</a:t>
            </a:r>
          </a:p>
        </p:txBody>
      </p:sp>
      <p:cxnSp>
        <p:nvCxnSpPr>
          <p:cNvPr id="88" name="Shape 88"/>
          <p:cNvCxnSpPr/>
          <p:nvPr/>
        </p:nvCxnSpPr>
        <p:spPr>
          <a:xfrm>
            <a:off x="5099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3"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C2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65225" y="1979700"/>
            <a:ext cx="2896498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3 1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465225" y="1979700"/>
            <a:ext cx="2896498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</a:t>
            </a:r>
          </a:p>
        </p:txBody>
      </p:sp>
      <p:cxnSp>
        <p:nvCxnSpPr>
          <p:cNvPr id="99" name="Shape 99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3 1 1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60BC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465225" y="1979700"/>
            <a:ext cx="2896498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Shape 106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85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60BC57"/>
              </a:buClr>
              <a:buFont typeface="Helvetica Neue"/>
              <a:buNone/>
              <a:defRPr sz="480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562050" y="1263125"/>
            <a:ext cx="4744200" cy="228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Arial"/>
              <a:buChar char="●"/>
              <a:defRPr/>
            </a:lvl1pPr>
            <a:lvl2pPr rtl="0">
              <a:spcBef>
                <a:spcPts val="0"/>
              </a:spcBef>
              <a:buFont typeface="Arial"/>
              <a:buChar char="○"/>
              <a:defRPr/>
            </a:lvl2pPr>
            <a:lvl3pPr rtl="0">
              <a:spcBef>
                <a:spcPts val="0"/>
              </a:spcBef>
              <a:buFont typeface="Arial"/>
              <a:buChar char="■"/>
              <a:defRPr/>
            </a:lvl3pPr>
            <a:lvl4pPr rtl="0">
              <a:spcBef>
                <a:spcPts val="0"/>
              </a:spcBef>
              <a:buFont typeface="Arial"/>
              <a:buChar char="●"/>
              <a:defRPr/>
            </a:lvl4pPr>
            <a:lvl5pPr rtl="0">
              <a:spcBef>
                <a:spcPts val="0"/>
              </a:spcBef>
              <a:buFont typeface="Arial"/>
              <a:buChar char="○"/>
              <a:defRPr/>
            </a:lvl5pPr>
            <a:lvl6pPr rtl="0">
              <a:spcBef>
                <a:spcPts val="0"/>
              </a:spcBef>
              <a:buFont typeface="Arial"/>
              <a:buChar char="■"/>
              <a:defRPr/>
            </a:lvl6pPr>
            <a:lvl7pPr rtl="0">
              <a:spcBef>
                <a:spcPts val="0"/>
              </a:spcBef>
              <a:buFont typeface="Arial"/>
              <a:buChar char="●"/>
              <a:defRPr/>
            </a:lvl7pPr>
            <a:lvl8pPr rtl="0">
              <a:spcBef>
                <a:spcPts val="0"/>
              </a:spcBef>
              <a:buFont typeface="Arial"/>
              <a:buChar char="○"/>
              <a:defRPr/>
            </a:lvl8pPr>
            <a:lvl9pPr rtl="0">
              <a:spcBef>
                <a:spcPts val="0"/>
              </a:spcBef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FFC2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1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3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60BC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1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3 1"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1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2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FFC2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Section’s Title Here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65725" y="377150"/>
            <a:ext cx="21198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SECTION ONE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0" y="571800"/>
            <a:ext cx="578700" cy="0"/>
          </a:xfrm>
          <a:prstGeom prst="straightConnector1">
            <a:avLst/>
          </a:prstGeom>
          <a:noFill/>
          <a:ln w="9525" cap="flat" cmpd="sng">
            <a:solidFill>
              <a:srgbClr val="FFC2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 rot="10800000">
            <a:off x="1973250" y="571800"/>
            <a:ext cx="7182299" cy="0"/>
          </a:xfrm>
          <a:prstGeom prst="straightConnector1">
            <a:avLst/>
          </a:prstGeom>
          <a:noFill/>
          <a:ln w="9525" cap="flat" cmpd="sng">
            <a:solidFill>
              <a:srgbClr val="FFC2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2 1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Section’s Title Here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65725" y="377150"/>
            <a:ext cx="21198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SECTION ONE</a:t>
            </a:r>
          </a:p>
        </p:txBody>
      </p:sp>
      <p:cxnSp>
        <p:nvCxnSpPr>
          <p:cNvPr id="131" name="Shape 131"/>
          <p:cNvCxnSpPr/>
          <p:nvPr/>
        </p:nvCxnSpPr>
        <p:spPr>
          <a:xfrm rot="10800000">
            <a:off x="0" y="571800"/>
            <a:ext cx="5787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Shape 132"/>
          <p:cNvCxnSpPr/>
          <p:nvPr/>
        </p:nvCxnSpPr>
        <p:spPr>
          <a:xfrm rot="10800000">
            <a:off x="1973250" y="571800"/>
            <a:ext cx="7182299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2 1 1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1788150"/>
            <a:ext cx="9144000" cy="1567200"/>
          </a:xfrm>
          <a:prstGeom prst="rect">
            <a:avLst/>
          </a:prstGeom>
          <a:solidFill>
            <a:srgbClr val="60BC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400175" y="20626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Section’s Title Here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65725" y="377150"/>
            <a:ext cx="21198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SECTION ONE</a:t>
            </a:r>
          </a:p>
        </p:txBody>
      </p:sp>
      <p:cxnSp>
        <p:nvCxnSpPr>
          <p:cNvPr id="138" name="Shape 138"/>
          <p:cNvCxnSpPr/>
          <p:nvPr/>
        </p:nvCxnSpPr>
        <p:spPr>
          <a:xfrm rot="10800000">
            <a:off x="0" y="571800"/>
            <a:ext cx="578700" cy="0"/>
          </a:xfrm>
          <a:prstGeom prst="straightConnector1">
            <a:avLst/>
          </a:prstGeom>
          <a:noFill/>
          <a:ln w="9525" cap="flat" cmpd="sng">
            <a:solidFill>
              <a:srgbClr val="60BC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 rot="10800000">
            <a:off x="1973250" y="571800"/>
            <a:ext cx="7182299" cy="0"/>
          </a:xfrm>
          <a:prstGeom prst="straightConnector1">
            <a:avLst/>
          </a:prstGeom>
          <a:noFill/>
          <a:ln w="9525" cap="flat" cmpd="sng">
            <a:solidFill>
              <a:srgbClr val="60BC5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1"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2347425"/>
            <a:ext cx="9144000" cy="2796298"/>
          </a:xfrm>
          <a:prstGeom prst="rect">
            <a:avLst/>
          </a:prstGeom>
          <a:solidFill>
            <a:srgbClr val="FFC2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79100" y="18220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lang="en" sz="7200" b="0" i="0" u="none" strike="noStrike" cap="none" baseline="0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1 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0" y="2347425"/>
            <a:ext cx="9144000" cy="2796298"/>
          </a:xfrm>
          <a:prstGeom prst="rect">
            <a:avLst/>
          </a:prstGeom>
          <a:solidFill>
            <a:srgbClr val="60BC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79100" y="18220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lang="en" sz="7200" b="0" i="0" u="none" strike="noStrike" cap="none" baseline="0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2 1 1 1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2347425"/>
            <a:ext cx="9144000" cy="2796298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79100" y="1822050"/>
            <a:ext cx="6434100" cy="101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Section Slide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65225" y="255625"/>
            <a:ext cx="1933799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oiret One"/>
              <a:buNone/>
            </a:pPr>
            <a:r>
              <a:rPr lang="en" sz="7200" b="0" i="0" u="none" strike="noStrike" cap="none" baseline="0">
                <a:solidFill>
                  <a:srgbClr val="000000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1 1 1 1"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96700" y="102750"/>
            <a:ext cx="8944499" cy="47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61550" y="1686200"/>
            <a:ext cx="7620898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85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60BC57"/>
              </a:buClr>
              <a:buFont typeface="Helvetica Neue"/>
              <a:buNone/>
              <a:defRPr sz="480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96700" y="102750"/>
            <a:ext cx="8944499" cy="477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89525" y="332400"/>
            <a:ext cx="4574998" cy="8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Helvetica Neue"/>
              <a:buNone/>
            </a:pPr>
            <a:r>
              <a:rPr lang="en" sz="4800" b="1" i="0" u="none" strike="noStrike" cap="none" baseline="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About Me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586150" y="1172400"/>
            <a:ext cx="7965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562050" y="1263125"/>
            <a:ext cx="4744200" cy="228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2"/>
          </p:nvPr>
        </p:nvSpPr>
        <p:spPr>
          <a:xfrm>
            <a:off x="465350" y="3874025"/>
            <a:ext cx="3602100" cy="1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3"/>
          </p:nvPr>
        </p:nvSpPr>
        <p:spPr>
          <a:xfrm>
            <a:off x="465350" y="4127850"/>
            <a:ext cx="3602100" cy="1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4"/>
          </p:nvPr>
        </p:nvSpPr>
        <p:spPr>
          <a:xfrm>
            <a:off x="465350" y="4381675"/>
            <a:ext cx="3602100" cy="1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465350" y="3547625"/>
            <a:ext cx="32697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Contact me: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2021850"/>
            <a:ext cx="9144000" cy="109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algn="ctr" rtl="0">
              <a:spcBef>
                <a:spcPts val="0"/>
              </a:spcBef>
              <a:buClr>
                <a:srgbClr val="B4842F"/>
              </a:buClr>
              <a:buFont typeface="Helvetica Neue"/>
              <a:buNone/>
              <a:defRPr>
                <a:solidFill>
                  <a:srgbClr val="B484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 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2021850"/>
            <a:ext cx="9144000" cy="109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algn="ctr" rtl="0">
              <a:spcBef>
                <a:spcPts val="0"/>
              </a:spcBef>
              <a:buClr>
                <a:srgbClr val="3F7985"/>
              </a:buClr>
              <a:buFont typeface="Helvetica Neue"/>
              <a:buNone/>
              <a:defRPr>
                <a:solidFill>
                  <a:srgbClr val="3F79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2 1 1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B909D"/>
              </a:solidFill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685800" y="27856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rgbClr val="434343"/>
              </a:buClr>
              <a:buFont typeface="Helvetica Neue"/>
              <a:buNone/>
              <a:defRPr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381216" y="4633025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5738699" cy="1449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rgbClr val="64D4D2"/>
              </a:buClr>
              <a:buSzPct val="100000"/>
              <a:buFont typeface="Helvetica Neue"/>
              <a:defRPr sz="4800">
                <a:solidFill>
                  <a:srgbClr val="64D4D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buClr>
                <a:srgbClr val="3CC7C5"/>
              </a:buClr>
              <a:buSzPct val="100000"/>
              <a:buFont typeface="Helvetica Neue"/>
              <a:defRPr sz="4800">
                <a:solidFill>
                  <a:srgbClr val="3CC7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2"/>
          </p:nvPr>
        </p:nvSpPr>
        <p:spPr>
          <a:xfrm>
            <a:off x="682750" y="3300676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rgbClr val="434343"/>
              </a:buClr>
              <a:buFont typeface="Helvetica Neue"/>
              <a:buNone/>
              <a:defRPr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buClr>
                <a:srgbClr val="434343"/>
              </a:buClr>
              <a:buSzPct val="100000"/>
              <a:buFont typeface="Helvetica Neue"/>
              <a:buNone/>
              <a:defRPr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905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3">
    <p:bg>
      <p:bgPr>
        <a:solidFill>
          <a:srgbClr val="3DBFDA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507575" y="1356025"/>
            <a:ext cx="4574998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Q&amp;A</a:t>
            </a:r>
          </a:p>
        </p:txBody>
      </p:sp>
      <p:cxnSp>
        <p:nvCxnSpPr>
          <p:cNvPr id="23" name="Shape 23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3 1">
    <p:bg>
      <p:bgPr>
        <a:solidFill>
          <a:srgbClr val="3DBFDA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4">
    <p:bg>
      <p:bgPr>
        <a:solidFill>
          <a:srgbClr val="60BC57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507575" y="1356025"/>
            <a:ext cx="4574998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Q&amp;A</a:t>
            </a:r>
          </a:p>
        </p:txBody>
      </p:sp>
      <p:cxnSp>
        <p:nvCxnSpPr>
          <p:cNvPr id="31" name="Shape 31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60BC5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">
    <p:bg>
      <p:bgPr>
        <a:solidFill>
          <a:srgbClr val="FFC23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507575" y="1356025"/>
            <a:ext cx="4574998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FFC233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Q&amp;A</a:t>
            </a:r>
          </a:p>
        </p:txBody>
      </p:sp>
      <p:cxnSp>
        <p:nvCxnSpPr>
          <p:cNvPr id="36" name="Shape 36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FFC2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2 1 1">
    <p:bg>
      <p:bgPr>
        <a:solidFill>
          <a:srgbClr val="60BC57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58615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ubTitle" idx="2"/>
          </p:nvPr>
        </p:nvSpPr>
        <p:spPr>
          <a:xfrm>
            <a:off x="586150" y="3312751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/>
          <p:nvPr/>
        </p:nvSpPr>
        <p:spPr>
          <a:xfrm>
            <a:off x="507575" y="1356025"/>
            <a:ext cx="7204200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Thank You</a:t>
            </a:r>
          </a:p>
        </p:txBody>
      </p:sp>
      <p:cxnSp>
        <p:nvCxnSpPr>
          <p:cNvPr id="43" name="Shape 43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60BC5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ing Slide 1 2 1">
    <p:bg>
      <p:bgPr>
        <a:solidFill>
          <a:srgbClr val="3DBFDA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586150" y="2785652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subTitle" idx="2"/>
          </p:nvPr>
        </p:nvSpPr>
        <p:spPr>
          <a:xfrm>
            <a:off x="586150" y="3312751"/>
            <a:ext cx="7772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/>
          <p:nvPr/>
        </p:nvSpPr>
        <p:spPr>
          <a:xfrm>
            <a:off x="507575" y="1356025"/>
            <a:ext cx="7204200" cy="148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SzPct val="25000"/>
              <a:buFont typeface="Helvetica Neue"/>
              <a:buNone/>
            </a:pPr>
            <a:r>
              <a:rPr lang="en" sz="9600" b="1" i="0" u="none" strike="noStrike" cap="none" baseline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Thank You</a:t>
            </a:r>
          </a:p>
        </p:txBody>
      </p:sp>
      <p:cxnSp>
        <p:nvCxnSpPr>
          <p:cNvPr id="50" name="Shape 50"/>
          <p:cNvCxnSpPr/>
          <p:nvPr/>
        </p:nvCxnSpPr>
        <p:spPr>
          <a:xfrm>
            <a:off x="586150" y="2842825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2pPr>
            <a:lvl3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3pPr>
            <a:lvl4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4pPr>
            <a:lvl5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5pPr>
            <a:lvl6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6pPr>
            <a:lvl7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7pPr>
            <a:lvl8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8pPr>
            <a:lvl9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81215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4" r:id="rId3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BFDA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685800" y="3773100"/>
            <a:ext cx="51969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Helvetica Neue"/>
              <a:buNone/>
            </a:pPr>
            <a:r>
              <a:rPr lang="en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Kfir Bloch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55600" y="1293325"/>
            <a:ext cx="7806299" cy="144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3DBFDA"/>
                </a:solidFill>
              </a:rPr>
              <a:t>The Art of </a:t>
            </a:r>
            <a:r>
              <a:rPr lang="en" sz="3600" dirty="0">
                <a:solidFill>
                  <a:srgbClr val="3DBFDA"/>
                </a:solidFill>
              </a:rPr>
              <a:t/>
            </a:r>
            <a:br>
              <a:rPr lang="en" sz="3600" dirty="0">
                <a:solidFill>
                  <a:srgbClr val="3DBFDA"/>
                </a:solidFill>
              </a:rPr>
            </a:br>
            <a:r>
              <a:rPr lang="en" dirty="0">
                <a:solidFill>
                  <a:srgbClr val="3DBFDA"/>
                </a:solidFill>
              </a:rPr>
              <a:t>Decomposing Monoliths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2"/>
          </p:nvPr>
        </p:nvSpPr>
        <p:spPr>
          <a:xfrm>
            <a:off x="685800" y="4112925"/>
            <a:ext cx="5153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 of Backend Engineering @ Wix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674" cy="1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6225" y="3885537"/>
            <a:ext cx="619799" cy="6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subTitle" idx="3"/>
          </p:nvPr>
        </p:nvSpPr>
        <p:spPr>
          <a:xfrm>
            <a:off x="7096150" y="4060450"/>
            <a:ext cx="12779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kfirondev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4"/>
          </p:nvPr>
        </p:nvSpPr>
        <p:spPr>
          <a:xfrm>
            <a:off x="685800" y="2602327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" sz="2400" b="1" i="1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microservice or not to microservice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9" y="320136"/>
            <a:ext cx="1095983" cy="9495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435887" y="1295375"/>
            <a:ext cx="69033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computing, </a:t>
            </a: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 is a software architecture style in which complex applications are composed of small, independent processes communicating with each other using language-agnostic APIs.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services are small, highly decoupled and focus on doing a small task, facilitating a modular approach to system-building.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75" y="428587"/>
            <a:ext cx="904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08825" y="2804225"/>
            <a:ext cx="904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4312" y="2476325"/>
            <a:ext cx="2984760" cy="22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>
            <a:spLocks noGrp="1"/>
          </p:cNvSpPr>
          <p:nvPr>
            <p:ph type="title" idx="4294967295"/>
          </p:nvPr>
        </p:nvSpPr>
        <p:spPr>
          <a:xfrm>
            <a:off x="489525" y="4848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3DBFDA"/>
                </a:solidFill>
              </a:rPr>
              <a:t>Microservices characteristics</a:t>
            </a:r>
          </a:p>
        </p:txBody>
      </p:sp>
      <p:cxnSp>
        <p:nvCxnSpPr>
          <p:cNvPr id="248" name="Shape 248"/>
          <p:cNvCxnSpPr/>
          <p:nvPr/>
        </p:nvCxnSpPr>
        <p:spPr>
          <a:xfrm>
            <a:off x="586150" y="1172400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roup 8"/>
          <p:cNvGrpSpPr/>
          <p:nvPr/>
        </p:nvGrpSpPr>
        <p:grpSpPr>
          <a:xfrm>
            <a:off x="2856781" y="1334577"/>
            <a:ext cx="1547876" cy="1547876"/>
            <a:chOff x="981591" y="1690544"/>
            <a:chExt cx="1547876" cy="1547876"/>
          </a:xfrm>
        </p:grpSpPr>
        <p:pic>
          <p:nvPicPr>
            <p:cNvPr id="10" name="Picture 9" descr="baloon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361226" y="2229070"/>
              <a:ext cx="8627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Protocol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33672" y="2832220"/>
            <a:ext cx="1547876" cy="1547876"/>
            <a:chOff x="981591" y="1690544"/>
            <a:chExt cx="1547876" cy="1547876"/>
          </a:xfrm>
        </p:grpSpPr>
        <p:pic>
          <p:nvPicPr>
            <p:cNvPr id="13" name="Picture 12" descr="balo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181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52643" y="2177583"/>
              <a:ext cx="8130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Circuit 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Breaker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0563" y="1334577"/>
            <a:ext cx="1547876" cy="1547876"/>
            <a:chOff x="981591" y="1690544"/>
            <a:chExt cx="1547876" cy="1547876"/>
          </a:xfrm>
        </p:grpSpPr>
        <p:pic>
          <p:nvPicPr>
            <p:cNvPr id="19" name="Picture 18" descr="balo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489939" y="2211907"/>
              <a:ext cx="5693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dirty="0">
                  <a:latin typeface="Helvetica Neue"/>
                  <a:ea typeface="Helvetica Neue"/>
                  <a:cs typeface="Helvetica Neue"/>
                </a:rPr>
                <a:t>SOA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7454" y="2832220"/>
            <a:ext cx="1547876" cy="1547876"/>
            <a:chOff x="981591" y="1690544"/>
            <a:chExt cx="1547876" cy="1547876"/>
          </a:xfrm>
        </p:grpSpPr>
        <p:pic>
          <p:nvPicPr>
            <p:cNvPr id="22" name="Picture 21" descr="balo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270931" y="2177583"/>
              <a:ext cx="9797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Service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</a:rPr>
                <a:t>Discovery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79890" y="2832220"/>
            <a:ext cx="1547876" cy="1547876"/>
            <a:chOff x="990172" y="1742030"/>
            <a:chExt cx="1547876" cy="1547876"/>
          </a:xfrm>
        </p:grpSpPr>
        <p:pic>
          <p:nvPicPr>
            <p:cNvPr id="26" name="Picture 25" descr="baloon.png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172" y="1742030"/>
              <a:ext cx="1547876" cy="154787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258252" y="2237650"/>
              <a:ext cx="104247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Cascading</a:t>
              </a:r>
            </a:p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Failure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02999" y="1334577"/>
            <a:ext cx="1547876" cy="1547876"/>
            <a:chOff x="981591" y="1690544"/>
            <a:chExt cx="1547876" cy="1547876"/>
          </a:xfrm>
        </p:grpSpPr>
        <p:pic>
          <p:nvPicPr>
            <p:cNvPr id="29" name="Picture 28" descr="baloon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172447" y="2177576"/>
              <a:ext cx="118494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Replaceable</a:t>
              </a:r>
            </a:p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Units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26108" y="2832220"/>
            <a:ext cx="1547876" cy="1547876"/>
            <a:chOff x="981591" y="1690544"/>
            <a:chExt cx="1547876" cy="1547876"/>
          </a:xfrm>
        </p:grpSpPr>
        <p:pic>
          <p:nvPicPr>
            <p:cNvPr id="32" name="Picture 31" descr="baloon.png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1378386" y="2186164"/>
              <a:ext cx="7873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Service</a:t>
              </a:r>
            </a:p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Graph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9217" y="1334577"/>
            <a:ext cx="1547876" cy="1547876"/>
            <a:chOff x="964430" y="1819265"/>
            <a:chExt cx="1547876" cy="1547876"/>
          </a:xfrm>
        </p:grpSpPr>
        <p:pic>
          <p:nvPicPr>
            <p:cNvPr id="35" name="Picture 34" descr="balo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30" y="1819265"/>
              <a:ext cx="1547876" cy="1547876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309743" y="2306322"/>
              <a:ext cx="8771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Scalable</a:t>
              </a:r>
            </a:p>
            <a:p>
              <a:pPr algn="ctr"/>
              <a:r>
                <a:rPr lang="en-US" dirty="0" smtClean="0">
                  <a:latin typeface="Helvetica Neue"/>
                  <a:ea typeface="Helvetica Neue"/>
                  <a:cs typeface="Helvetica Neue"/>
                </a:rPr>
                <a:t>Units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72325" y="2832220"/>
            <a:ext cx="1547876" cy="1547876"/>
            <a:chOff x="981591" y="1690544"/>
            <a:chExt cx="1547876" cy="1547876"/>
          </a:xfrm>
        </p:grpSpPr>
        <p:pic>
          <p:nvPicPr>
            <p:cNvPr id="38" name="Picture 37" descr="baloon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91" y="1690544"/>
              <a:ext cx="1547876" cy="1547876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078051" y="2211907"/>
              <a:ext cx="1411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"/>
                  <a:ea typeface="Helvetica Neue"/>
                  <a:cs typeface="Helvetica Neue"/>
                </a:rPr>
                <a:t>Documentation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021757" y="4726503"/>
            <a:ext cx="13901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www.maplecityrubber.com</a:t>
            </a:r>
            <a:endParaRPr lang="en-US" sz="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89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479708" y="1460702"/>
            <a:ext cx="8117903" cy="36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SzPct val="25000"/>
              <a:buFont typeface="Helvetica Neue"/>
              <a:buNone/>
            </a:pPr>
            <a:r>
              <a:rPr lang="en" sz="3200" b="1" dirty="0" smtClean="0">
                <a:solidFill>
                  <a:schemeClr val="tx1"/>
                </a:solidFill>
              </a:rPr>
              <a:t>But I will talk about: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SzPct val="25000"/>
              <a:buFont typeface="Helvetica Neue"/>
              <a:buNone/>
            </a:pPr>
            <a:endParaRPr lang="en" sz="32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SzPct val="25000"/>
              <a:buFont typeface="Helvetica Neue"/>
              <a:buNone/>
            </a:pPr>
            <a:r>
              <a:rPr lang="en" sz="3200" b="1" dirty="0" smtClean="0">
                <a:solidFill>
                  <a:schemeClr val="tx1"/>
                </a:solidFill>
              </a:rPr>
              <a:t>When </a:t>
            </a:r>
            <a:r>
              <a:rPr lang="en" sz="3200" b="1" dirty="0">
                <a:solidFill>
                  <a:schemeClr val="tx1"/>
                </a:solidFill>
              </a:rPr>
              <a:t>(and when NOT) to decompose your </a:t>
            </a:r>
            <a:r>
              <a:rPr lang="en" sz="3200" b="1" dirty="0" smtClean="0">
                <a:solidFill>
                  <a:schemeClr val="tx1"/>
                </a:solidFill>
              </a:rPr>
              <a:t>monolith</a:t>
            </a:r>
            <a:endParaRPr lang="en" sz="3200" b="1" dirty="0">
              <a:solidFill>
                <a:schemeClr val="tx1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674" cy="1797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89525" y="1447425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Why do you think it is important to know when to decompose?</a:t>
            </a:r>
            <a:endParaRPr lang="en" sz="3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7" name="Shape 278"/>
          <p:cNvSpPr txBox="1">
            <a:spLocks/>
          </p:cNvSpPr>
          <p:nvPr/>
        </p:nvSpPr>
        <p:spPr>
          <a:xfrm>
            <a:off x="489525" y="3007568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chemeClr val="dk1"/>
              </a:buClr>
              <a:buSzPct val="25000"/>
            </a:pPr>
            <a:r>
              <a:rPr lang="en-US" sz="3200" dirty="0" smtClean="0">
                <a:solidFill>
                  <a:srgbClr val="000000"/>
                </a:solidFill>
              </a:rPr>
              <a:t>Sometimes less is more</a:t>
            </a:r>
            <a:endParaRPr lang="en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89525" y="1390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>
                <a:solidFill>
                  <a:srgbClr val="000000"/>
                </a:solidFill>
              </a:rPr>
              <a:t>M</a:t>
            </a:r>
            <a:r>
              <a:rPr lang="en" sz="3600" dirty="0" smtClean="0">
                <a:solidFill>
                  <a:srgbClr val="000000"/>
                </a:solidFill>
              </a:rPr>
              <a:t>icroservices have trade-off</a:t>
            </a:r>
            <a:r>
              <a:rPr lang="en-US" sz="3600" dirty="0" smtClean="0">
                <a:solidFill>
                  <a:srgbClr val="000000"/>
                </a:solidFill>
              </a:rPr>
              <a:t>s</a:t>
            </a: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5" y="2212937"/>
            <a:ext cx="2515190" cy="2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179039" y="-385050"/>
            <a:ext cx="41827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3585350" y="544800"/>
            <a:ext cx="1599899" cy="8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Each I/O hop </a:t>
            </a:r>
            <a:br>
              <a:rPr lang="en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is a failure point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763400" y="1424400"/>
            <a:ext cx="2739600" cy="8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b="1" dirty="0">
                <a:solidFill>
                  <a:schemeClr val="dk1"/>
                </a:solidFill>
              </a:rPr>
              <a:t>Partial deployment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341900" y="3999825"/>
            <a:ext cx="2739600" cy="8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b="1" dirty="0" smtClean="0">
                <a:solidFill>
                  <a:schemeClr val="dk1"/>
                </a:solidFill>
              </a:rPr>
              <a:t>Strong </a:t>
            </a:r>
            <a:r>
              <a:rPr lang="en" b="1" dirty="0">
                <a:solidFill>
                  <a:schemeClr val="dk1"/>
                </a:solidFill>
              </a:rPr>
              <a:t>interfaces between </a:t>
            </a:r>
            <a:r>
              <a:rPr lang="en" b="1" dirty="0" smtClean="0">
                <a:solidFill>
                  <a:schemeClr val="dk1"/>
                </a:solidFill>
              </a:rPr>
              <a:t>services</a:t>
            </a:r>
            <a:r>
              <a:rPr lang="en-US" b="1" dirty="0" smtClean="0">
                <a:solidFill>
                  <a:schemeClr val="dk1"/>
                </a:solidFill>
              </a:rPr>
              <a:t> are</a:t>
            </a:r>
            <a:r>
              <a:rPr lang="en" b="1" dirty="0" smtClean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harder to refactor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285150" y="2960300"/>
            <a:ext cx="2605499" cy="8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Ops complexity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882000" y="3267650"/>
            <a:ext cx="1877400" cy="82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End-to-end testing is challenging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dirty="0" smtClean="0">
                <a:solidFill>
                  <a:srgbClr val="3DBFDA"/>
                </a:solidFill>
              </a:rPr>
              <a:t>Mitigations</a:t>
            </a:r>
            <a:endParaRPr lang="en" dirty="0">
              <a:solidFill>
                <a:srgbClr val="3DBFDA"/>
              </a:solidFill>
            </a:endParaRPr>
          </a:p>
        </p:txBody>
      </p:sp>
      <p:sp>
        <p:nvSpPr>
          <p:cNvPr id="11" name="Shape 618"/>
          <p:cNvSpPr txBox="1">
            <a:spLocks/>
          </p:cNvSpPr>
          <p:nvPr/>
        </p:nvSpPr>
        <p:spPr>
          <a:xfrm>
            <a:off x="349825" y="1427701"/>
            <a:ext cx="8714700" cy="18919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I/O hops are failure points</a:t>
            </a:r>
            <a:endParaRPr lang="en" sz="18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Proper HTTP configurations (timeouts, </a:t>
            </a:r>
            <a:r>
              <a:rPr lang="en-US" sz="1800" b="0" dirty="0" err="1" smtClean="0">
                <a:solidFill>
                  <a:schemeClr val="dk1"/>
                </a:solidFill>
              </a:rPr>
              <a:t>async</a:t>
            </a:r>
            <a:r>
              <a:rPr lang="en-US" sz="1800" b="0" dirty="0" smtClean="0">
                <a:solidFill>
                  <a:schemeClr val="dk1"/>
                </a:solidFill>
              </a:rPr>
              <a:t>, etc.)</a:t>
            </a:r>
            <a:endParaRPr lang="en" sz="1800" b="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Retry mechanism</a:t>
            </a:r>
            <a:endParaRPr lang="en" sz="1800" b="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Idempotent API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Circuit breakers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Monitoring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Eventual consistency when needed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30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1800" dirty="0" smtClean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12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02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dirty="0" smtClean="0">
                <a:solidFill>
                  <a:srgbClr val="3DBFDA"/>
                </a:solidFill>
              </a:rPr>
              <a:t>Mitigations</a:t>
            </a:r>
            <a:endParaRPr lang="en" dirty="0">
              <a:solidFill>
                <a:srgbClr val="3DBFDA"/>
              </a:solidFill>
            </a:endParaRPr>
          </a:p>
        </p:txBody>
      </p:sp>
      <p:sp>
        <p:nvSpPr>
          <p:cNvPr id="12" name="Shape 618"/>
          <p:cNvSpPr txBox="1">
            <a:spLocks/>
          </p:cNvSpPr>
          <p:nvPr/>
        </p:nvSpPr>
        <p:spPr>
          <a:xfrm>
            <a:off x="349825" y="1427701"/>
            <a:ext cx="8714700" cy="833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Partial deployment</a:t>
            </a:r>
            <a:endParaRPr lang="en" sz="18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Feature toggle mechanism</a:t>
            </a:r>
            <a:endParaRPr lang="en" sz="1800" b="0" dirty="0" smtClean="0">
              <a:solidFill>
                <a:schemeClr val="dk1"/>
              </a:solidFill>
            </a:endParaRPr>
          </a:p>
          <a:p>
            <a:pPr marL="571500" lvl="1">
              <a:lnSpc>
                <a:spcPct val="150000"/>
              </a:lnSpc>
              <a:buClr>
                <a:schemeClr val="dk1"/>
              </a:buClr>
              <a:buSzPct val="100000"/>
            </a:pPr>
            <a:endParaRPr lang="en-US" sz="30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1800" dirty="0" smtClean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680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02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dirty="0" smtClean="0">
                <a:solidFill>
                  <a:srgbClr val="3DBFDA"/>
                </a:solidFill>
              </a:rPr>
              <a:t>Mitigations</a:t>
            </a:r>
            <a:endParaRPr lang="en" dirty="0">
              <a:solidFill>
                <a:srgbClr val="3DBFDA"/>
              </a:solidFill>
            </a:endParaRPr>
          </a:p>
        </p:txBody>
      </p:sp>
      <p:sp>
        <p:nvSpPr>
          <p:cNvPr id="11" name="Shape 618"/>
          <p:cNvSpPr txBox="1">
            <a:spLocks/>
          </p:cNvSpPr>
          <p:nvPr/>
        </p:nvSpPr>
        <p:spPr>
          <a:xfrm>
            <a:off x="349825" y="1427701"/>
            <a:ext cx="8714700" cy="116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Ops complexity</a:t>
            </a:r>
            <a:endParaRPr lang="en" sz="18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Automation</a:t>
            </a:r>
            <a:endParaRPr lang="en" sz="1800" b="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Developers own the Ops</a:t>
            </a:r>
            <a:endParaRPr lang="en-US" sz="3000" b="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1800" b="0" dirty="0" smtClean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02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02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dirty="0" smtClean="0">
                <a:solidFill>
                  <a:srgbClr val="3DBFDA"/>
                </a:solidFill>
              </a:rPr>
              <a:t>Mitigations</a:t>
            </a:r>
            <a:endParaRPr lang="en" dirty="0">
              <a:solidFill>
                <a:srgbClr val="3DBFDA"/>
              </a:solidFill>
            </a:endParaRPr>
          </a:p>
        </p:txBody>
      </p:sp>
      <p:sp>
        <p:nvSpPr>
          <p:cNvPr id="12" name="Shape 618"/>
          <p:cNvSpPr txBox="1">
            <a:spLocks/>
          </p:cNvSpPr>
          <p:nvPr/>
        </p:nvSpPr>
        <p:spPr>
          <a:xfrm>
            <a:off x="349825" y="1427701"/>
            <a:ext cx="8714700" cy="11087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Strong interface – hard to refactor</a:t>
            </a:r>
            <a:endParaRPr lang="en" sz="180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Backward / forward compatibility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Strong build system - dependency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Proper contact tests</a:t>
            </a:r>
            <a:endParaRPr lang="en-US" sz="3000" b="0" dirty="0" smtClean="0">
              <a:solidFill>
                <a:schemeClr val="dk1"/>
              </a:solidFill>
            </a:endParaRP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1800" dirty="0" smtClean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33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090" y="4729450"/>
            <a:ext cx="868100" cy="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>
            <a:spLocks noGrp="1"/>
          </p:cNvSpPr>
          <p:nvPr>
            <p:ph type="ctrTitle"/>
          </p:nvPr>
        </p:nvSpPr>
        <p:spPr>
          <a:xfrm>
            <a:off x="511700" y="1095700"/>
            <a:ext cx="3457500" cy="927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Kfir Bloch</a:t>
            </a:r>
            <a:endParaRPr lang="en" dirty="0"/>
          </a:p>
        </p:txBody>
      </p:sp>
      <p:sp>
        <p:nvSpPr>
          <p:cNvPr id="473" name="Shape 473"/>
          <p:cNvSpPr/>
          <p:nvPr/>
        </p:nvSpPr>
        <p:spPr>
          <a:xfrm>
            <a:off x="4972525" y="1386925"/>
            <a:ext cx="2190000" cy="2292899"/>
          </a:xfrm>
          <a:prstGeom prst="rect">
            <a:avLst/>
          </a:prstGeom>
          <a:noFill/>
          <a:ln w="19050" cap="flat" cmpd="sng">
            <a:solidFill>
              <a:srgbClr val="64D4D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 txBox="1">
            <a:spLocks noGrp="1"/>
          </p:cNvSpPr>
          <p:nvPr>
            <p:ph type="subTitle" idx="1"/>
          </p:nvPr>
        </p:nvSpPr>
        <p:spPr>
          <a:xfrm>
            <a:off x="5124925" y="2306275"/>
            <a:ext cx="1760100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pic here</a:t>
            </a:r>
          </a:p>
        </p:txBody>
      </p:sp>
      <p:sp>
        <p:nvSpPr>
          <p:cNvPr id="475" name="Shape 475"/>
          <p:cNvSpPr txBox="1">
            <a:spLocks noGrp="1"/>
          </p:cNvSpPr>
          <p:nvPr>
            <p:ph type="subTitle" idx="2"/>
          </p:nvPr>
        </p:nvSpPr>
        <p:spPr>
          <a:xfrm>
            <a:off x="511699" y="2011025"/>
            <a:ext cx="4108853" cy="7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 of backend engineering @ Wix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17 years experience as hands-on developer</a:t>
            </a:r>
          </a:p>
          <a:p>
            <a:pPr marL="2857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Joined Wix 5 years ago</a:t>
            </a:r>
            <a:endParaRPr lang="en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 descr="kfir-p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64" y="1533512"/>
            <a:ext cx="2022440" cy="2022440"/>
          </a:xfrm>
          <a:prstGeom prst="rect">
            <a:avLst/>
          </a:prstGeom>
        </p:spPr>
      </p:pic>
      <p:pic>
        <p:nvPicPr>
          <p:cNvPr id="8" name="Shape 7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8650" y="3943358"/>
            <a:ext cx="619799" cy="6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54"/>
          <p:cNvSpPr txBox="1">
            <a:spLocks/>
          </p:cNvSpPr>
          <p:nvPr/>
        </p:nvSpPr>
        <p:spPr>
          <a:xfrm>
            <a:off x="3040133" y="4118259"/>
            <a:ext cx="21452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smtClean="0">
                <a:latin typeface="Helvetica Neue"/>
                <a:ea typeface="Helvetica Neue"/>
                <a:cs typeface="Helvetica Neue"/>
                <a:sym typeface="Helvetica Neue"/>
              </a:rPr>
              <a:t>linkedin/in/blochkfir</a:t>
            </a:r>
            <a:endParaRPr lang="en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Shape 7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25" y="3880434"/>
            <a:ext cx="686724" cy="68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Shape 758"/>
          <p:cNvGrpSpPr/>
          <p:nvPr/>
        </p:nvGrpSpPr>
        <p:grpSpPr>
          <a:xfrm>
            <a:off x="6827532" y="4047683"/>
            <a:ext cx="1737167" cy="411299"/>
            <a:chOff x="6827532" y="3784199"/>
            <a:chExt cx="1737167" cy="411299"/>
          </a:xfrm>
        </p:grpSpPr>
        <p:pic>
          <p:nvPicPr>
            <p:cNvPr id="12" name="Shape 7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27532" y="3784199"/>
              <a:ext cx="412500" cy="41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760"/>
            <p:cNvSpPr txBox="1"/>
            <p:nvPr/>
          </p:nvSpPr>
          <p:spPr>
            <a:xfrm>
              <a:off x="7214100" y="3858487"/>
              <a:ext cx="1350599" cy="22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github.com/kfiron</a:t>
              </a:r>
            </a:p>
          </p:txBody>
        </p:sp>
      </p:grpSp>
      <p:sp>
        <p:nvSpPr>
          <p:cNvPr id="14" name="Shape 761"/>
          <p:cNvSpPr txBox="1">
            <a:spLocks/>
          </p:cNvSpPr>
          <p:nvPr/>
        </p:nvSpPr>
        <p:spPr>
          <a:xfrm>
            <a:off x="5258575" y="4118271"/>
            <a:ext cx="12779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smtClean="0">
                <a:latin typeface="Helvetica Neue"/>
                <a:ea typeface="Helvetica Neue"/>
                <a:cs typeface="Helvetica Neue"/>
                <a:sym typeface="Helvetica Neue"/>
              </a:rPr>
              <a:t>@kfirondev</a:t>
            </a:r>
            <a:endParaRPr lang="en"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Shape 7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049" y="3961496"/>
            <a:ext cx="545999" cy="5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763"/>
          <p:cNvSpPr txBox="1">
            <a:spLocks/>
          </p:cNvSpPr>
          <p:nvPr/>
        </p:nvSpPr>
        <p:spPr>
          <a:xfrm>
            <a:off x="1087999" y="4084946"/>
            <a:ext cx="13172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smtClean="0">
                <a:latin typeface="Helvetica Neue"/>
                <a:ea typeface="Helvetica Neue"/>
                <a:cs typeface="Helvetica Neue"/>
                <a:sym typeface="Helvetica Neue"/>
              </a:rPr>
              <a:t>kfirb@wix.com</a:t>
            </a:r>
            <a:endParaRPr lang="en"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18615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68347" y="1463634"/>
            <a:ext cx="5429534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There is no way to avoid the additional risk</a:t>
            </a:r>
            <a:br>
              <a:rPr lang="en-US" sz="3600" dirty="0" smtClean="0">
                <a:solidFill>
                  <a:srgbClr val="000000"/>
                </a:solidFill>
              </a:rPr>
            </a:b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6" name="Shape 302"/>
          <p:cNvSpPr txBox="1">
            <a:spLocks/>
          </p:cNvSpPr>
          <p:nvPr/>
        </p:nvSpPr>
        <p:spPr>
          <a:xfrm>
            <a:off x="468347" y="2899880"/>
            <a:ext cx="84387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buClr>
                <a:schemeClr val="dk1"/>
              </a:buClr>
              <a:buSzPct val="25000"/>
            </a:pPr>
            <a:r>
              <a:rPr lang="en-US" sz="2800" dirty="0" smtClean="0">
                <a:solidFill>
                  <a:srgbClr val="3DBFDA"/>
                </a:solidFill>
              </a:rPr>
              <a:t>Another service</a:t>
            </a:r>
            <a:r>
              <a:rPr lang="en" sz="2800" dirty="0" smtClean="0">
                <a:solidFill>
                  <a:srgbClr val="3DBFDA"/>
                </a:solidFill>
              </a:rPr>
              <a:t> == </a:t>
            </a:r>
            <a:r>
              <a:rPr lang="en-US" sz="2800" dirty="0" smtClean="0">
                <a:solidFill>
                  <a:srgbClr val="3DBFDA"/>
                </a:solidFill>
              </a:rPr>
              <a:t>Another failure point</a:t>
            </a:r>
            <a:endParaRPr lang="en" sz="2800" dirty="0">
              <a:solidFill>
                <a:srgbClr val="3DBFD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1106414" y="1647925"/>
            <a:ext cx="714646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we accept our limits, we go beyond </a:t>
            </a:r>
            <a:r>
              <a:rPr lang="e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Albert Einstein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54" y="998087"/>
            <a:ext cx="904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914745" y="2211288"/>
            <a:ext cx="9048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89525" y="169875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000000"/>
                </a:solidFill>
              </a:rPr>
              <a:t>To microservice</a:t>
            </a:r>
            <a:br>
              <a:rPr lang="en" dirty="0">
                <a:solidFill>
                  <a:srgbClr val="000000"/>
                </a:solidFill>
              </a:rPr>
            </a:br>
            <a:r>
              <a:rPr lang="en" dirty="0">
                <a:solidFill>
                  <a:srgbClr val="000000"/>
                </a:solidFill>
              </a:rPr>
              <a:t>or not to </a:t>
            </a:r>
            <a:r>
              <a:rPr lang="en" dirty="0" smtClean="0">
                <a:solidFill>
                  <a:srgbClr val="000000"/>
                </a:solidFill>
              </a:rPr>
              <a:t>microservice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149550" y="149400"/>
            <a:ext cx="8845200" cy="4844698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465224" y="1979700"/>
            <a:ext cx="8018376" cy="10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4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Decompose to gain resource isolation for high availability</a:t>
            </a:r>
          </a:p>
        </p:txBody>
      </p:sp>
      <p:cxnSp>
        <p:nvCxnSpPr>
          <p:cNvPr id="323" name="Shape 323"/>
          <p:cNvCxnSpPr/>
          <p:nvPr/>
        </p:nvCxnSpPr>
        <p:spPr>
          <a:xfrm>
            <a:off x="589200" y="3656250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Shape 324"/>
          <p:cNvSpPr txBox="1"/>
          <p:nvPr/>
        </p:nvSpPr>
        <p:spPr>
          <a:xfrm>
            <a:off x="465225" y="255625"/>
            <a:ext cx="5724900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  <a:rtl val="0"/>
              </a:rPr>
              <a:t>01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2083550" y="1662950"/>
            <a:ext cx="1693200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File Upload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772650" y="994250"/>
            <a:ext cx="1350599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Client Web</a:t>
            </a:r>
          </a:p>
        </p:txBody>
      </p:sp>
      <p:sp>
        <p:nvSpPr>
          <p:cNvPr id="332" name="Shape 332"/>
          <p:cNvSpPr/>
          <p:nvPr/>
        </p:nvSpPr>
        <p:spPr>
          <a:xfrm>
            <a:off x="7448575" y="1636100"/>
            <a:ext cx="10692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File Storage</a:t>
            </a:r>
          </a:p>
        </p:txBody>
      </p:sp>
      <p:grpSp>
        <p:nvGrpSpPr>
          <p:cNvPr id="333" name="Shape 333"/>
          <p:cNvGrpSpPr/>
          <p:nvPr/>
        </p:nvGrpSpPr>
        <p:grpSpPr>
          <a:xfrm>
            <a:off x="6678562" y="994462"/>
            <a:ext cx="637864" cy="551498"/>
            <a:chOff x="3191650" y="3476475"/>
            <a:chExt cx="1165475" cy="1167687"/>
          </a:xfrm>
        </p:grpSpPr>
        <p:sp>
          <p:nvSpPr>
            <p:cNvPr id="334" name="Shape 334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Shape 337"/>
          <p:cNvSpPr txBox="1"/>
          <p:nvPr/>
        </p:nvSpPr>
        <p:spPr>
          <a:xfrm>
            <a:off x="2083550" y="1070625"/>
            <a:ext cx="1693200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Items (CRUD)</a:t>
            </a:r>
          </a:p>
        </p:txBody>
      </p:sp>
      <p:cxnSp>
        <p:nvCxnSpPr>
          <p:cNvPr id="338" name="Shape 338"/>
          <p:cNvCxnSpPr/>
          <p:nvPr/>
        </p:nvCxnSpPr>
        <p:spPr>
          <a:xfrm>
            <a:off x="2123250" y="1373775"/>
            <a:ext cx="1257600" cy="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9" name="Shape 339"/>
          <p:cNvCxnSpPr/>
          <p:nvPr/>
        </p:nvCxnSpPr>
        <p:spPr>
          <a:xfrm>
            <a:off x="2123250" y="1965950"/>
            <a:ext cx="1257600" cy="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0" name="Shape 340"/>
          <p:cNvCxnSpPr>
            <a:endCxn id="332" idx="1"/>
          </p:cNvCxnSpPr>
          <p:nvPr/>
        </p:nvCxnSpPr>
        <p:spPr>
          <a:xfrm>
            <a:off x="6005575" y="1965799"/>
            <a:ext cx="1443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2" name="Shape 342"/>
          <p:cNvCxnSpPr/>
          <p:nvPr/>
        </p:nvCxnSpPr>
        <p:spPr>
          <a:xfrm>
            <a:off x="6011300" y="1328750"/>
            <a:ext cx="7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3" name="Shape 343"/>
          <p:cNvSpPr txBox="1"/>
          <p:nvPr/>
        </p:nvSpPr>
        <p:spPr>
          <a:xfrm>
            <a:off x="6582625" y="101872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Items DB</a:t>
            </a:r>
          </a:p>
        </p:txBody>
      </p:sp>
      <p:sp>
        <p:nvSpPr>
          <p:cNvPr id="344" name="Shape 344"/>
          <p:cNvSpPr/>
          <p:nvPr/>
        </p:nvSpPr>
        <p:spPr>
          <a:xfrm>
            <a:off x="3353675" y="9942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Items Catalog </a:t>
            </a:r>
            <a:br>
              <a:rPr lang="en" sz="1800" b="1">
                <a:solidFill>
                  <a:srgbClr val="FFFFFF"/>
                </a:solidFill>
              </a:rPr>
            </a:br>
            <a:r>
              <a:rPr lang="en" sz="1800" b="1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2944" y="2273990"/>
            <a:ext cx="1014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ea typeface="Comic Sans MS"/>
                <a:cs typeface="Comic Sans MS"/>
              </a:rPr>
              <a:t>Network</a:t>
            </a:r>
            <a:r>
              <a:rPr lang="en-US" b="1" dirty="0" smtClean="0"/>
              <a:t> </a:t>
            </a:r>
            <a:r>
              <a:rPr lang="en-US" sz="1200" dirty="0">
                <a:latin typeface="Comic Sans MS"/>
                <a:ea typeface="Comic Sans MS"/>
                <a:cs typeface="Comic Sans MS"/>
              </a:rPr>
              <a:t>problem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05" y="1752443"/>
            <a:ext cx="630313" cy="592284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>
          <a:xfrm>
            <a:off x="3170978" y="2219488"/>
            <a:ext cx="1916672" cy="907455"/>
          </a:xfrm>
          <a:prstGeom prst="wedgeEllipseCallout">
            <a:avLst>
              <a:gd name="adj1" fmla="val -24429"/>
              <a:gd name="adj2" fmla="val -64071"/>
            </a:avLst>
          </a:prstGeom>
          <a:solidFill>
            <a:srgbClr val="C4EC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Server threads are busy on I/O</a:t>
            </a:r>
            <a:endParaRPr lang="he-IL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4313168" y="2887063"/>
            <a:ext cx="2037642" cy="986237"/>
          </a:xfrm>
          <a:prstGeom prst="wedgeEllipseCallout">
            <a:avLst>
              <a:gd name="adj1" fmla="val -30055"/>
              <a:gd name="adj2" fmla="val -58147"/>
            </a:avLst>
          </a:prstGeom>
          <a:solidFill>
            <a:srgbClr val="C4EC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Server </a:t>
            </a:r>
            <a:r>
              <a:rPr lang="en-US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cannot accept any more requests</a:t>
            </a:r>
            <a:endParaRPr lang="he-IL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576263" y="2284014"/>
            <a:ext cx="2268750" cy="1284171"/>
          </a:xfrm>
          <a:prstGeom prst="wedgeEllipseCallout">
            <a:avLst>
              <a:gd name="adj1" fmla="val -22414"/>
              <a:gd name="adj2" fmla="val -56060"/>
            </a:avLst>
          </a:prstGeom>
          <a:solidFill>
            <a:srgbClr val="C4EC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Client cannot perform critical missions like deleting an item</a:t>
            </a:r>
            <a:endParaRPr lang="he-IL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85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4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60497" y="1397622"/>
            <a:ext cx="8654399" cy="856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sz="3600" dirty="0">
                <a:solidFill>
                  <a:srgbClr val="000000"/>
                </a:solidFill>
              </a:rPr>
              <a:t>Different APIs have different </a:t>
            </a:r>
            <a:r>
              <a:rPr lang="en" sz="3600" dirty="0" smtClean="0">
                <a:solidFill>
                  <a:srgbClr val="000000"/>
                </a:solidFill>
              </a:rPr>
              <a:t>SLAs</a:t>
            </a: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4" name="Shape 618"/>
          <p:cNvSpPr txBox="1">
            <a:spLocks/>
          </p:cNvSpPr>
          <p:nvPr/>
        </p:nvSpPr>
        <p:spPr>
          <a:xfrm>
            <a:off x="429300" y="2240032"/>
            <a:ext cx="8714700" cy="2081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Some are near real time &amp; some are not</a:t>
            </a:r>
          </a:p>
          <a:p>
            <a:pPr marL="457200" indent="-342900"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Some are eventually consistent</a:t>
            </a:r>
          </a:p>
          <a:p>
            <a:pPr marL="457200" indent="-342900"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Some are not critical and can fail</a:t>
            </a:r>
          </a:p>
          <a:p>
            <a:pPr marL="457200" indent="-342900"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Some should respond within X </a:t>
            </a:r>
            <a:r>
              <a:rPr lang="en-US" sz="1800" dirty="0" err="1" smtClean="0">
                <a:solidFill>
                  <a:schemeClr val="dk1"/>
                </a:solidFill>
              </a:rPr>
              <a:t>ms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indent="-342900">
              <a:buClr>
                <a:schemeClr val="dk1"/>
              </a:buClr>
              <a:buSzPct val="100000"/>
              <a:buFont typeface="Helvetica Neue"/>
              <a:buChar char="●"/>
            </a:pPr>
            <a:endParaRPr lang="en" sz="1800" dirty="0" smtClean="0">
              <a:solidFill>
                <a:schemeClr val="dk1"/>
              </a:solidFill>
            </a:endParaRPr>
          </a:p>
          <a:p>
            <a:pPr marL="914400" lvl="1" indent="-342900"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3000" dirty="0" smtClean="0">
              <a:solidFill>
                <a:schemeClr val="dk1"/>
              </a:solidFill>
            </a:endParaRPr>
          </a:p>
          <a:p>
            <a:pPr marL="914400" lvl="1" indent="-342900">
              <a:buClr>
                <a:schemeClr val="dk1"/>
              </a:buClr>
              <a:buSzPct val="100000"/>
              <a:buFont typeface="Helvetica Neue"/>
              <a:buChar char="○"/>
            </a:pPr>
            <a:endParaRPr lang="en-US" sz="1800" dirty="0" smtClean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69522" y="1508414"/>
            <a:ext cx="7826399" cy="18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sz="3600" dirty="0">
                <a:solidFill>
                  <a:srgbClr val="000000"/>
                </a:solidFill>
              </a:rPr>
              <a:t>Decompose to avoid competition on shared </a:t>
            </a:r>
            <a:r>
              <a:rPr lang="en" sz="3600" dirty="0" smtClean="0">
                <a:solidFill>
                  <a:srgbClr val="000000"/>
                </a:solidFill>
              </a:rPr>
              <a:t>resources</a:t>
            </a: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72650" y="1956963"/>
            <a:ext cx="7745125" cy="1301849"/>
            <a:chOff x="772650" y="994250"/>
            <a:chExt cx="7745125" cy="1301849"/>
          </a:xfrm>
        </p:grpSpPr>
        <p:sp>
          <p:nvSpPr>
            <p:cNvPr id="34" name="Shape 329"/>
            <p:cNvSpPr txBox="1"/>
            <p:nvPr/>
          </p:nvSpPr>
          <p:spPr>
            <a:xfrm>
              <a:off x="2083550" y="1662950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File Upload</a:t>
              </a:r>
            </a:p>
          </p:txBody>
        </p:sp>
        <p:sp>
          <p:nvSpPr>
            <p:cNvPr id="35" name="Shape 331"/>
            <p:cNvSpPr/>
            <p:nvPr/>
          </p:nvSpPr>
          <p:spPr>
            <a:xfrm>
              <a:off x="772650" y="994250"/>
              <a:ext cx="1350599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Client Web</a:t>
              </a:r>
            </a:p>
          </p:txBody>
        </p:sp>
        <p:sp>
          <p:nvSpPr>
            <p:cNvPr id="36" name="Shape 332"/>
            <p:cNvSpPr/>
            <p:nvPr/>
          </p:nvSpPr>
          <p:spPr>
            <a:xfrm>
              <a:off x="7448575" y="1636100"/>
              <a:ext cx="1069200" cy="6599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File Storage</a:t>
              </a:r>
            </a:p>
          </p:txBody>
        </p:sp>
        <p:grpSp>
          <p:nvGrpSpPr>
            <p:cNvPr id="37" name="Shape 333"/>
            <p:cNvGrpSpPr/>
            <p:nvPr/>
          </p:nvGrpSpPr>
          <p:grpSpPr>
            <a:xfrm>
              <a:off x="6678562" y="994462"/>
              <a:ext cx="637864" cy="551498"/>
              <a:chOff x="3191650" y="3476475"/>
              <a:chExt cx="1165475" cy="1167687"/>
            </a:xfrm>
          </p:grpSpPr>
          <p:sp>
            <p:nvSpPr>
              <p:cNvPr id="38" name="Shape 334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35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336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Shape 337"/>
            <p:cNvSpPr txBox="1"/>
            <p:nvPr/>
          </p:nvSpPr>
          <p:spPr>
            <a:xfrm>
              <a:off x="2083550" y="1070625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Items (CRUD)</a:t>
              </a:r>
            </a:p>
          </p:txBody>
        </p:sp>
        <p:cxnSp>
          <p:nvCxnSpPr>
            <p:cNvPr id="42" name="Shape 338"/>
            <p:cNvCxnSpPr/>
            <p:nvPr/>
          </p:nvCxnSpPr>
          <p:spPr>
            <a:xfrm>
              <a:off x="2123250" y="1373775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3" name="Shape 339"/>
            <p:cNvCxnSpPr/>
            <p:nvPr/>
          </p:nvCxnSpPr>
          <p:spPr>
            <a:xfrm>
              <a:off x="2123250" y="1965950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" name="Shape 340"/>
            <p:cNvCxnSpPr>
              <a:endCxn id="36" idx="1"/>
            </p:cNvCxnSpPr>
            <p:nvPr/>
          </p:nvCxnSpPr>
          <p:spPr>
            <a:xfrm>
              <a:off x="6005575" y="1965799"/>
              <a:ext cx="1443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" name="Shape 342"/>
            <p:cNvCxnSpPr/>
            <p:nvPr/>
          </p:nvCxnSpPr>
          <p:spPr>
            <a:xfrm>
              <a:off x="6011300" y="1328750"/>
              <a:ext cx="714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6" name="Shape 343"/>
            <p:cNvSpPr txBox="1"/>
            <p:nvPr/>
          </p:nvSpPr>
          <p:spPr>
            <a:xfrm>
              <a:off x="6582625" y="1018725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Items DB</a:t>
              </a:r>
            </a:p>
          </p:txBody>
        </p:sp>
        <p:sp>
          <p:nvSpPr>
            <p:cNvPr id="47" name="Shape 344"/>
            <p:cNvSpPr/>
            <p:nvPr/>
          </p:nvSpPr>
          <p:spPr>
            <a:xfrm>
              <a:off x="3353675" y="994250"/>
              <a:ext cx="2680200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Items Catalog </a:t>
              </a:r>
              <a:br>
                <a:rPr lang="en" sz="1800" b="1">
                  <a:solidFill>
                    <a:srgbClr val="FFFFFF"/>
                  </a:solidFill>
                </a:rPr>
              </a:br>
              <a:r>
                <a:rPr lang="en" sz="1800" b="1">
                  <a:solidFill>
                    <a:srgbClr val="FFFFFF"/>
                  </a:solidFill>
                </a:rPr>
                <a:t>Service</a:t>
              </a:r>
            </a:p>
          </p:txBody>
        </p:sp>
      </p:grp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72650" y="1956963"/>
            <a:ext cx="7745125" cy="1301849"/>
            <a:chOff x="772650" y="2919675"/>
            <a:chExt cx="7745125" cy="1301849"/>
          </a:xfrm>
        </p:grpSpPr>
        <p:sp>
          <p:nvSpPr>
            <p:cNvPr id="377" name="Shape 377"/>
            <p:cNvSpPr txBox="1"/>
            <p:nvPr/>
          </p:nvSpPr>
          <p:spPr>
            <a:xfrm>
              <a:off x="2083550" y="3588375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File Upload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772650" y="2919675"/>
              <a:ext cx="1350599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Client Web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7448575" y="3561525"/>
              <a:ext cx="1069200" cy="6599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File Storage</a:t>
              </a:r>
            </a:p>
          </p:txBody>
        </p:sp>
        <p:grpSp>
          <p:nvGrpSpPr>
            <p:cNvPr id="380" name="Shape 380"/>
            <p:cNvGrpSpPr/>
            <p:nvPr/>
          </p:nvGrpSpPr>
          <p:grpSpPr>
            <a:xfrm>
              <a:off x="6678562" y="2919887"/>
              <a:ext cx="637864" cy="551498"/>
              <a:chOff x="3191650" y="3476475"/>
              <a:chExt cx="1165475" cy="1167687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Shape 384"/>
            <p:cNvSpPr txBox="1"/>
            <p:nvPr/>
          </p:nvSpPr>
          <p:spPr>
            <a:xfrm>
              <a:off x="2083550" y="2996050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Items (CRUD)</a:t>
              </a:r>
            </a:p>
          </p:txBody>
        </p:sp>
        <p:cxnSp>
          <p:nvCxnSpPr>
            <p:cNvPr id="385" name="Shape 385"/>
            <p:cNvCxnSpPr/>
            <p:nvPr/>
          </p:nvCxnSpPr>
          <p:spPr>
            <a:xfrm>
              <a:off x="2123250" y="3299200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86" name="Shape 386"/>
            <p:cNvCxnSpPr/>
            <p:nvPr/>
          </p:nvCxnSpPr>
          <p:spPr>
            <a:xfrm>
              <a:off x="2123250" y="3891375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87" name="Shape 387"/>
            <p:cNvCxnSpPr>
              <a:endCxn id="379" idx="1"/>
            </p:cNvCxnSpPr>
            <p:nvPr/>
          </p:nvCxnSpPr>
          <p:spPr>
            <a:xfrm>
              <a:off x="6005575" y="3891224"/>
              <a:ext cx="1443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89" name="Shape 389"/>
            <p:cNvCxnSpPr/>
            <p:nvPr/>
          </p:nvCxnSpPr>
          <p:spPr>
            <a:xfrm>
              <a:off x="6011300" y="3254175"/>
              <a:ext cx="714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90" name="Shape 390"/>
            <p:cNvSpPr txBox="1"/>
            <p:nvPr/>
          </p:nvSpPr>
          <p:spPr>
            <a:xfrm>
              <a:off x="6582625" y="2944150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Items DB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3353675" y="2919675"/>
              <a:ext cx="2680200" cy="5513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Items Service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3353675" y="3615675"/>
              <a:ext cx="2680200" cy="5513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Files Service</a:t>
              </a:r>
            </a:p>
          </p:txBody>
        </p:sp>
      </p:grp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916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465225" y="1979700"/>
            <a:ext cx="7430399" cy="10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4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Decompose by </a:t>
            </a: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life </a:t>
            </a:r>
            <a:r>
              <a:rPr lang="en" sz="44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cycles</a:t>
            </a:r>
          </a:p>
        </p:txBody>
      </p:sp>
      <p:cxnSp>
        <p:nvCxnSpPr>
          <p:cNvPr id="399" name="Shape 399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Shape 400"/>
          <p:cNvSpPr txBox="1"/>
          <p:nvPr/>
        </p:nvSpPr>
        <p:spPr>
          <a:xfrm>
            <a:off x="465225" y="255625"/>
            <a:ext cx="5724900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0</a:t>
            </a:r>
            <a:r>
              <a:rPr lang="en" sz="72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x1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FECDD"/>
              </a:clrFrom>
              <a:clrTo>
                <a:srgbClr val="EFEC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3" name="Shape 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575" y="4744375"/>
            <a:ext cx="1350674" cy="17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36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2842124" y="2365802"/>
            <a:ext cx="3735680" cy="37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4 </a:t>
            </a:r>
            <a:r>
              <a:rPr lang="en-US" b="1" dirty="0" smtClean="0"/>
              <a:t>P</a:t>
            </a:r>
            <a:r>
              <a:rPr lang="en" b="1" dirty="0" smtClean="0"/>
              <a:t>M Deploy</a:t>
            </a:r>
            <a:r>
              <a:rPr lang="en-US" b="1" dirty="0" smtClean="0"/>
              <a:t> – Items catalog feature</a:t>
            </a:r>
            <a:endParaRPr lang="en" b="1" dirty="0"/>
          </a:p>
        </p:txBody>
      </p:sp>
      <p:sp>
        <p:nvSpPr>
          <p:cNvPr id="410" name="Shape 410"/>
          <p:cNvSpPr/>
          <p:nvPr/>
        </p:nvSpPr>
        <p:spPr>
          <a:xfrm>
            <a:off x="6796112" y="1563650"/>
            <a:ext cx="10692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BI Storage</a:t>
            </a:r>
          </a:p>
        </p:txBody>
      </p:sp>
      <p:grpSp>
        <p:nvGrpSpPr>
          <p:cNvPr id="411" name="Shape 411"/>
          <p:cNvGrpSpPr/>
          <p:nvPr/>
        </p:nvGrpSpPr>
        <p:grpSpPr>
          <a:xfrm>
            <a:off x="5568900" y="922162"/>
            <a:ext cx="637864" cy="551498"/>
            <a:chOff x="3191650" y="3476475"/>
            <a:chExt cx="1165475" cy="1167687"/>
          </a:xfrm>
        </p:grpSpPr>
        <p:sp>
          <p:nvSpPr>
            <p:cNvPr id="412" name="Shape 412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Shape 415"/>
          <p:cNvSpPr txBox="1"/>
          <p:nvPr/>
        </p:nvSpPr>
        <p:spPr>
          <a:xfrm>
            <a:off x="973887" y="998325"/>
            <a:ext cx="1693200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Items (CRUD)</a:t>
            </a:r>
          </a:p>
        </p:txBody>
      </p:sp>
      <p:cxnSp>
        <p:nvCxnSpPr>
          <p:cNvPr id="416" name="Shape 416"/>
          <p:cNvCxnSpPr/>
          <p:nvPr/>
        </p:nvCxnSpPr>
        <p:spPr>
          <a:xfrm>
            <a:off x="1013587" y="1301475"/>
            <a:ext cx="1257600" cy="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4901637" y="1256450"/>
            <a:ext cx="7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8" name="Shape 418"/>
          <p:cNvSpPr txBox="1"/>
          <p:nvPr/>
        </p:nvSpPr>
        <p:spPr>
          <a:xfrm>
            <a:off x="5472962" y="94642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Items DB</a:t>
            </a:r>
          </a:p>
        </p:txBody>
      </p:sp>
      <p:sp>
        <p:nvSpPr>
          <p:cNvPr id="419" name="Shape 419"/>
          <p:cNvSpPr/>
          <p:nvPr/>
        </p:nvSpPr>
        <p:spPr>
          <a:xfrm>
            <a:off x="2244012" y="9219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Items Catalog </a:t>
            </a:r>
            <a:br>
              <a:rPr lang="en" sz="1800" b="1">
                <a:solidFill>
                  <a:srgbClr val="FFFFFF"/>
                </a:solidFill>
              </a:rPr>
            </a:br>
            <a:r>
              <a:rPr lang="en" sz="1800" b="1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420" name="Shape 420"/>
          <p:cNvSpPr/>
          <p:nvPr/>
        </p:nvSpPr>
        <p:spPr>
          <a:xfrm>
            <a:off x="3003337" y="1907350"/>
            <a:ext cx="1120800" cy="244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Coupons</a:t>
            </a:r>
          </a:p>
        </p:txBody>
      </p:sp>
      <p:cxnSp>
        <p:nvCxnSpPr>
          <p:cNvPr id="421" name="Shape 421"/>
          <p:cNvCxnSpPr>
            <a:stCxn id="420" idx="3"/>
          </p:cNvCxnSpPr>
          <p:nvPr/>
        </p:nvCxnSpPr>
        <p:spPr>
          <a:xfrm>
            <a:off x="4124137" y="2029450"/>
            <a:ext cx="2677799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TextBox 21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27" name="Shape 406"/>
          <p:cNvSpPr txBox="1"/>
          <p:nvPr/>
        </p:nvSpPr>
        <p:spPr>
          <a:xfrm>
            <a:off x="2842124" y="2655556"/>
            <a:ext cx="3735680" cy="37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b="1" dirty="0" smtClean="0"/>
              <a:t>5 </a:t>
            </a:r>
            <a:r>
              <a:rPr lang="en-US" b="1" dirty="0" smtClean="0"/>
              <a:t>P</a:t>
            </a:r>
            <a:r>
              <a:rPr lang="en" b="1" dirty="0" smtClean="0"/>
              <a:t>M Deploy</a:t>
            </a:r>
            <a:r>
              <a:rPr lang="en-US" b="1" dirty="0" smtClean="0"/>
              <a:t> – </a:t>
            </a:r>
            <a:r>
              <a:rPr lang="en-US" b="1" dirty="0"/>
              <a:t>Coupon feature</a:t>
            </a:r>
            <a:endParaRPr lang="en" b="1" dirty="0"/>
          </a:p>
        </p:txBody>
      </p:sp>
      <p:sp>
        <p:nvSpPr>
          <p:cNvPr id="28" name="Shape 406"/>
          <p:cNvSpPr txBox="1"/>
          <p:nvPr/>
        </p:nvSpPr>
        <p:spPr>
          <a:xfrm>
            <a:off x="2842124" y="2945310"/>
            <a:ext cx="3735680" cy="37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b="1" dirty="0" smtClean="0"/>
              <a:t>6 </a:t>
            </a:r>
            <a:r>
              <a:rPr lang="en-US" b="1" dirty="0" smtClean="0"/>
              <a:t>P</a:t>
            </a:r>
            <a:r>
              <a:rPr lang="en" b="1" dirty="0" smtClean="0"/>
              <a:t>M Deploy</a:t>
            </a:r>
            <a:r>
              <a:rPr lang="en-US" b="1" dirty="0" smtClean="0"/>
              <a:t> – </a:t>
            </a:r>
            <a:r>
              <a:rPr lang="en-US" b="1" dirty="0"/>
              <a:t>Coupon feature</a:t>
            </a:r>
            <a:endParaRPr lang="en" b="1" dirty="0"/>
          </a:p>
        </p:txBody>
      </p:sp>
      <p:sp>
        <p:nvSpPr>
          <p:cNvPr id="29" name="Shape 406"/>
          <p:cNvSpPr txBox="1"/>
          <p:nvPr/>
        </p:nvSpPr>
        <p:spPr>
          <a:xfrm>
            <a:off x="2842124" y="3235064"/>
            <a:ext cx="3735680" cy="37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b="1" dirty="0" smtClean="0"/>
              <a:t>9 </a:t>
            </a:r>
            <a:r>
              <a:rPr lang="en-US" b="1" dirty="0" smtClean="0"/>
              <a:t>P</a:t>
            </a:r>
            <a:r>
              <a:rPr lang="en" b="1" dirty="0" smtClean="0"/>
              <a:t>M Deploy</a:t>
            </a:r>
            <a:r>
              <a:rPr lang="en-US" b="1" dirty="0" smtClean="0"/>
              <a:t> – </a:t>
            </a:r>
            <a:r>
              <a:rPr lang="en-US" b="1" dirty="0"/>
              <a:t>Coupon feature</a:t>
            </a:r>
            <a:endParaRPr lang="en" b="1" dirty="0"/>
          </a:p>
        </p:txBody>
      </p:sp>
      <p:sp>
        <p:nvSpPr>
          <p:cNvPr id="30" name="Shape 406"/>
          <p:cNvSpPr txBox="1"/>
          <p:nvPr/>
        </p:nvSpPr>
        <p:spPr>
          <a:xfrm>
            <a:off x="2842124" y="3524817"/>
            <a:ext cx="4092076" cy="37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b="1" dirty="0"/>
              <a:t>12 AM Rollback –</a:t>
            </a:r>
            <a:r>
              <a:rPr lang="en-US" b="1" dirty="0"/>
              <a:t> Due to bug in items catalog</a:t>
            </a:r>
            <a:endParaRPr lang="en" b="1" dirty="0"/>
          </a:p>
        </p:txBody>
      </p:sp>
      <p:sp>
        <p:nvSpPr>
          <p:cNvPr id="4" name="Rectangle 3"/>
          <p:cNvSpPr/>
          <p:nvPr/>
        </p:nvSpPr>
        <p:spPr>
          <a:xfrm>
            <a:off x="166568" y="3244591"/>
            <a:ext cx="8829795" cy="172875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 smtClean="0"/>
              <a:t>THE COMPANY LOSES MONEY</a:t>
            </a:r>
            <a:endParaRPr lang="he-IL" sz="4400" b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973887" y="1937537"/>
            <a:ext cx="5828049" cy="1301699"/>
            <a:chOff x="973887" y="921950"/>
            <a:chExt cx="5828049" cy="1301699"/>
          </a:xfrm>
        </p:grpSpPr>
        <p:grpSp>
          <p:nvGrpSpPr>
            <p:cNvPr id="29" name="Shape 411"/>
            <p:cNvGrpSpPr/>
            <p:nvPr/>
          </p:nvGrpSpPr>
          <p:grpSpPr>
            <a:xfrm>
              <a:off x="5568900" y="922162"/>
              <a:ext cx="637864" cy="551498"/>
              <a:chOff x="3191650" y="3476475"/>
              <a:chExt cx="1165475" cy="1167687"/>
            </a:xfrm>
          </p:grpSpPr>
          <p:sp>
            <p:nvSpPr>
              <p:cNvPr id="30" name="Shape 412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Shape 413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Shape 414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Shape 415"/>
            <p:cNvSpPr txBox="1"/>
            <p:nvPr/>
          </p:nvSpPr>
          <p:spPr>
            <a:xfrm>
              <a:off x="973887" y="998325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Items (CRUD)</a:t>
              </a:r>
            </a:p>
          </p:txBody>
        </p:sp>
        <p:cxnSp>
          <p:nvCxnSpPr>
            <p:cNvPr id="34" name="Shape 416"/>
            <p:cNvCxnSpPr/>
            <p:nvPr/>
          </p:nvCxnSpPr>
          <p:spPr>
            <a:xfrm>
              <a:off x="1013587" y="1301475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417"/>
            <p:cNvCxnSpPr/>
            <p:nvPr/>
          </p:nvCxnSpPr>
          <p:spPr>
            <a:xfrm>
              <a:off x="4901637" y="1256450"/>
              <a:ext cx="714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418"/>
            <p:cNvSpPr txBox="1"/>
            <p:nvPr/>
          </p:nvSpPr>
          <p:spPr>
            <a:xfrm>
              <a:off x="5472962" y="946425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Items DB</a:t>
              </a:r>
            </a:p>
          </p:txBody>
        </p:sp>
        <p:sp>
          <p:nvSpPr>
            <p:cNvPr id="37" name="Shape 419"/>
            <p:cNvSpPr/>
            <p:nvPr/>
          </p:nvSpPr>
          <p:spPr>
            <a:xfrm>
              <a:off x="2244012" y="921950"/>
              <a:ext cx="2680200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 dirty="0">
                  <a:solidFill>
                    <a:srgbClr val="FFFFFF"/>
                  </a:solidFill>
                </a:rPr>
                <a:t>Items Catalog </a:t>
              </a:r>
              <a:br>
                <a:rPr lang="en" sz="1800" b="1" dirty="0">
                  <a:solidFill>
                    <a:srgbClr val="FFFFFF"/>
                  </a:solidFill>
                </a:rPr>
              </a:br>
              <a:r>
                <a:rPr lang="en" sz="1800" b="1" dirty="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38" name="Shape 420"/>
            <p:cNvSpPr/>
            <p:nvPr/>
          </p:nvSpPr>
          <p:spPr>
            <a:xfrm>
              <a:off x="3003337" y="1907350"/>
              <a:ext cx="1120800" cy="2441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Coupons</a:t>
              </a:r>
            </a:p>
          </p:txBody>
        </p:sp>
        <p:cxnSp>
          <p:nvCxnSpPr>
            <p:cNvPr id="39" name="Shape 421"/>
            <p:cNvCxnSpPr>
              <a:stCxn id="38" idx="3"/>
            </p:cNvCxnSpPr>
            <p:nvPr/>
          </p:nvCxnSpPr>
          <p:spPr>
            <a:xfrm>
              <a:off x="4124137" y="2029450"/>
              <a:ext cx="2677799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1" name="TextBox 4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42" name="Shape 445"/>
          <p:cNvSpPr/>
          <p:nvPr/>
        </p:nvSpPr>
        <p:spPr>
          <a:xfrm>
            <a:off x="6796112" y="2585113"/>
            <a:ext cx="10692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B1 Storage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973887" y="1943413"/>
            <a:ext cx="6891425" cy="1301699"/>
            <a:chOff x="973887" y="2964875"/>
            <a:chExt cx="6891425" cy="1301699"/>
          </a:xfrm>
        </p:grpSpPr>
        <p:sp>
          <p:nvSpPr>
            <p:cNvPr id="445" name="Shape 445"/>
            <p:cNvSpPr/>
            <p:nvPr/>
          </p:nvSpPr>
          <p:spPr>
            <a:xfrm>
              <a:off x="6796112" y="3606575"/>
              <a:ext cx="1069200" cy="6599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B1 Storage</a:t>
              </a:r>
            </a:p>
          </p:txBody>
        </p:sp>
        <p:grpSp>
          <p:nvGrpSpPr>
            <p:cNvPr id="446" name="Shape 446"/>
            <p:cNvGrpSpPr/>
            <p:nvPr/>
          </p:nvGrpSpPr>
          <p:grpSpPr>
            <a:xfrm>
              <a:off x="5568900" y="2965087"/>
              <a:ext cx="637864" cy="551498"/>
              <a:chOff x="3191650" y="3476475"/>
              <a:chExt cx="1165475" cy="1167687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Shape 450"/>
            <p:cNvSpPr txBox="1"/>
            <p:nvPr/>
          </p:nvSpPr>
          <p:spPr>
            <a:xfrm>
              <a:off x="973887" y="3041250"/>
              <a:ext cx="1693200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Items (CRUD)</a:t>
              </a:r>
            </a:p>
          </p:txBody>
        </p:sp>
        <p:cxnSp>
          <p:nvCxnSpPr>
            <p:cNvPr id="451" name="Shape 451"/>
            <p:cNvCxnSpPr/>
            <p:nvPr/>
          </p:nvCxnSpPr>
          <p:spPr>
            <a:xfrm>
              <a:off x="1013587" y="3344400"/>
              <a:ext cx="1257600" cy="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2" name="Shape 452"/>
            <p:cNvCxnSpPr/>
            <p:nvPr/>
          </p:nvCxnSpPr>
          <p:spPr>
            <a:xfrm>
              <a:off x="4901637" y="3299375"/>
              <a:ext cx="714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3" name="Shape 453"/>
            <p:cNvSpPr txBox="1"/>
            <p:nvPr/>
          </p:nvSpPr>
          <p:spPr>
            <a:xfrm>
              <a:off x="5472962" y="2989350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Items DB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5299775" y="3714975"/>
              <a:ext cx="1120800" cy="5513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rgbClr val="FFFFFF"/>
                  </a:solidFill>
                </a:rPr>
                <a:t>Coupons Service</a:t>
              </a:r>
            </a:p>
          </p:txBody>
        </p:sp>
        <p:cxnSp>
          <p:nvCxnSpPr>
            <p:cNvPr id="455" name="Shape 455"/>
            <p:cNvCxnSpPr>
              <a:stCxn id="454" idx="3"/>
            </p:cNvCxnSpPr>
            <p:nvPr/>
          </p:nvCxnSpPr>
          <p:spPr>
            <a:xfrm>
              <a:off x="6420575" y="3990674"/>
              <a:ext cx="3710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7" name="Shape 457"/>
            <p:cNvCxnSpPr/>
            <p:nvPr/>
          </p:nvCxnSpPr>
          <p:spPr>
            <a:xfrm>
              <a:off x="4901650" y="39906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8" name="Shape 458"/>
            <p:cNvSpPr/>
            <p:nvPr/>
          </p:nvSpPr>
          <p:spPr>
            <a:xfrm>
              <a:off x="2244012" y="2964875"/>
              <a:ext cx="2680200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 dirty="0">
                  <a:solidFill>
                    <a:srgbClr val="FFFFFF"/>
                  </a:solidFill>
                </a:rPr>
                <a:t>Items Catalog </a:t>
              </a:r>
              <a:br>
                <a:rPr lang="en" sz="1800" b="1" dirty="0">
                  <a:solidFill>
                    <a:srgbClr val="FFFFFF"/>
                  </a:solidFill>
                </a:rPr>
              </a:br>
              <a:r>
                <a:rPr lang="en" sz="1800" b="1" dirty="0">
                  <a:solidFill>
                    <a:srgbClr val="FFFFFF"/>
                  </a:solidFill>
                </a:rPr>
                <a:t>Service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24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465225" y="255625"/>
            <a:ext cx="5724900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0</a:t>
            </a:r>
            <a:r>
              <a:rPr lang="en" sz="72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3</a:t>
            </a:r>
          </a:p>
        </p:txBody>
      </p:sp>
      <p:sp>
        <p:nvSpPr>
          <p:cNvPr id="8" name="Shape 398"/>
          <p:cNvSpPr txBox="1"/>
          <p:nvPr/>
        </p:nvSpPr>
        <p:spPr>
          <a:xfrm>
            <a:off x="465225" y="1979700"/>
            <a:ext cx="7430399" cy="10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4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Decompose </a:t>
            </a: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</a:t>
            </a:r>
            <a:b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reuse and share logic</a:t>
            </a:r>
            <a:endParaRPr lang="en" sz="44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" name="Shape 399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0087" y="1229350"/>
            <a:ext cx="8261637" cy="2222474"/>
            <a:chOff x="560087" y="1229350"/>
            <a:chExt cx="8261637" cy="2222474"/>
          </a:xfrm>
        </p:grpSpPr>
        <p:cxnSp>
          <p:nvCxnSpPr>
            <p:cNvPr id="35" name="Shape 495"/>
            <p:cNvCxnSpPr/>
            <p:nvPr/>
          </p:nvCxnSpPr>
          <p:spPr>
            <a:xfrm>
              <a:off x="7214825" y="1558750"/>
              <a:ext cx="878699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" name="Shape 496"/>
            <p:cNvCxnSpPr/>
            <p:nvPr/>
          </p:nvCxnSpPr>
          <p:spPr>
            <a:xfrm>
              <a:off x="2962350" y="1558750"/>
              <a:ext cx="732000" cy="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37" name="Shape 497"/>
            <p:cNvGrpSpPr/>
            <p:nvPr/>
          </p:nvGrpSpPr>
          <p:grpSpPr>
            <a:xfrm>
              <a:off x="8067187" y="1229562"/>
              <a:ext cx="637864" cy="551498"/>
              <a:chOff x="3191650" y="3476475"/>
              <a:chExt cx="1165475" cy="1167687"/>
            </a:xfrm>
          </p:grpSpPr>
          <p:sp>
            <p:nvSpPr>
              <p:cNvPr id="38" name="Shape 498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499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500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Shape 502"/>
            <p:cNvSpPr/>
            <p:nvPr/>
          </p:nvSpPr>
          <p:spPr>
            <a:xfrm>
              <a:off x="2373821" y="2791825"/>
              <a:ext cx="843900" cy="6599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Google</a:t>
              </a:r>
            </a:p>
          </p:txBody>
        </p:sp>
        <p:grpSp>
          <p:nvGrpSpPr>
            <p:cNvPr id="42" name="Shape 503"/>
            <p:cNvGrpSpPr/>
            <p:nvPr/>
          </p:nvGrpSpPr>
          <p:grpSpPr>
            <a:xfrm>
              <a:off x="3732575" y="1229562"/>
              <a:ext cx="637864" cy="551498"/>
              <a:chOff x="3191650" y="3476475"/>
              <a:chExt cx="1165475" cy="1167687"/>
            </a:xfrm>
          </p:grpSpPr>
          <p:sp>
            <p:nvSpPr>
              <p:cNvPr id="43" name="Shape 504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Shape 505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Shape 506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Shape 507"/>
            <p:cNvSpPr txBox="1"/>
            <p:nvPr/>
          </p:nvSpPr>
          <p:spPr>
            <a:xfrm>
              <a:off x="3636637" y="1253825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Items DB</a:t>
              </a:r>
            </a:p>
          </p:txBody>
        </p:sp>
        <p:sp>
          <p:nvSpPr>
            <p:cNvPr id="47" name="Shape 508"/>
            <p:cNvSpPr/>
            <p:nvPr/>
          </p:nvSpPr>
          <p:spPr>
            <a:xfrm>
              <a:off x="560087" y="1229350"/>
              <a:ext cx="2680200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Items Catalog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48" name="Shape 509"/>
            <p:cNvSpPr/>
            <p:nvPr/>
          </p:nvSpPr>
          <p:spPr>
            <a:xfrm>
              <a:off x="1319412" y="2214750"/>
              <a:ext cx="1120800" cy="2441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/>
                <a:t>Geo</a:t>
              </a:r>
            </a:p>
          </p:txBody>
        </p:sp>
        <p:sp>
          <p:nvSpPr>
            <p:cNvPr id="49" name="Shape 510"/>
            <p:cNvSpPr/>
            <p:nvPr/>
          </p:nvSpPr>
          <p:spPr>
            <a:xfrm>
              <a:off x="1466960" y="2791825"/>
              <a:ext cx="843900" cy="6599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Geo </a:t>
              </a:r>
              <a:br>
                <a:rPr lang="en" b="1">
                  <a:solidFill>
                    <a:schemeClr val="dk1"/>
                  </a:solidFill>
                </a:rPr>
              </a:br>
              <a:r>
                <a:rPr lang="en" sz="1000" b="1">
                  <a:solidFill>
                    <a:schemeClr val="dk1"/>
                  </a:solidFill>
                </a:rPr>
                <a:t>(3</a:t>
              </a:r>
              <a:r>
                <a:rPr lang="en" sz="1000" b="1" baseline="30000">
                  <a:solidFill>
                    <a:schemeClr val="dk1"/>
                  </a:solidFill>
                </a:rPr>
                <a:t>rd</a:t>
              </a:r>
              <a:r>
                <a:rPr lang="en" sz="1000" b="1">
                  <a:solidFill>
                    <a:schemeClr val="dk1"/>
                  </a:solidFill>
                </a:rPr>
                <a:t> party)</a:t>
              </a:r>
            </a:p>
          </p:txBody>
        </p:sp>
        <p:grpSp>
          <p:nvGrpSpPr>
            <p:cNvPr id="50" name="Shape 511"/>
            <p:cNvGrpSpPr/>
            <p:nvPr/>
          </p:nvGrpSpPr>
          <p:grpSpPr>
            <a:xfrm>
              <a:off x="663585" y="2858351"/>
              <a:ext cx="720962" cy="586762"/>
              <a:chOff x="3191650" y="3476475"/>
              <a:chExt cx="1165475" cy="1167687"/>
            </a:xfrm>
          </p:grpSpPr>
          <p:sp>
            <p:nvSpPr>
              <p:cNvPr id="51" name="Shape 512"/>
              <p:cNvSpPr/>
              <p:nvPr/>
            </p:nvSpPr>
            <p:spPr>
              <a:xfrm>
                <a:off x="3191650" y="4118788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Shape 513"/>
              <p:cNvSpPr/>
              <p:nvPr/>
            </p:nvSpPr>
            <p:spPr>
              <a:xfrm>
                <a:off x="3191650" y="3797632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14"/>
              <p:cNvSpPr/>
              <p:nvPr/>
            </p:nvSpPr>
            <p:spPr>
              <a:xfrm>
                <a:off x="3191650" y="3476475"/>
                <a:ext cx="1165475" cy="525373"/>
              </a:xfrm>
              <a:prstGeom prst="flowChartMagneticDisk">
                <a:avLst/>
              </a:prstGeom>
              <a:solidFill>
                <a:srgbClr val="3DBFDA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Shape 515"/>
            <p:cNvSpPr txBox="1"/>
            <p:nvPr/>
          </p:nvSpPr>
          <p:spPr>
            <a:xfrm>
              <a:off x="560087" y="2791825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600" b="1">
                <a:solidFill>
                  <a:schemeClr val="dk1"/>
                </a:solidFill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Geo </a:t>
              </a:r>
              <a:br>
                <a:rPr lang="en" b="1">
                  <a:solidFill>
                    <a:schemeClr val="dk1"/>
                  </a:solidFill>
                </a:rPr>
              </a:br>
              <a:r>
                <a:rPr lang="en" b="1">
                  <a:solidFill>
                    <a:schemeClr val="dk1"/>
                  </a:solidFill>
                </a:rPr>
                <a:t>DB</a:t>
              </a:r>
            </a:p>
          </p:txBody>
        </p:sp>
        <p:cxnSp>
          <p:nvCxnSpPr>
            <p:cNvPr id="55" name="Shape 516"/>
            <p:cNvCxnSpPr>
              <a:stCxn id="48" idx="2"/>
              <a:endCxn id="41" idx="0"/>
            </p:cNvCxnSpPr>
            <p:nvPr/>
          </p:nvCxnSpPr>
          <p:spPr>
            <a:xfrm>
              <a:off x="1879812" y="2458949"/>
              <a:ext cx="915900" cy="33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6" name="Shape 517"/>
            <p:cNvCxnSpPr>
              <a:stCxn id="48" idx="2"/>
              <a:endCxn id="49" idx="0"/>
            </p:cNvCxnSpPr>
            <p:nvPr/>
          </p:nvCxnSpPr>
          <p:spPr>
            <a:xfrm>
              <a:off x="1879812" y="2458949"/>
              <a:ext cx="9000" cy="33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7" name="Shape 518"/>
            <p:cNvCxnSpPr>
              <a:stCxn id="48" idx="2"/>
              <a:endCxn id="54" idx="0"/>
            </p:cNvCxnSpPr>
            <p:nvPr/>
          </p:nvCxnSpPr>
          <p:spPr>
            <a:xfrm flipH="1">
              <a:off x="995712" y="2458949"/>
              <a:ext cx="884100" cy="33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58" name="Shape 519"/>
            <p:cNvSpPr/>
            <p:nvPr/>
          </p:nvSpPr>
          <p:spPr>
            <a:xfrm>
              <a:off x="5708762" y="2214750"/>
              <a:ext cx="1120800" cy="2441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/>
                <a:t>Geo</a:t>
              </a:r>
            </a:p>
          </p:txBody>
        </p:sp>
        <p:sp>
          <p:nvSpPr>
            <p:cNvPr id="59" name="Shape 520"/>
            <p:cNvSpPr/>
            <p:nvPr/>
          </p:nvSpPr>
          <p:spPr>
            <a:xfrm>
              <a:off x="4949437" y="1229350"/>
              <a:ext cx="2680200" cy="1301699"/>
            </a:xfrm>
            <a:prstGeom prst="rect">
              <a:avLst/>
            </a:prstGeom>
            <a:solidFill>
              <a:srgbClr val="3DBF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User Management Service</a:t>
              </a:r>
            </a:p>
          </p:txBody>
        </p:sp>
        <p:sp>
          <p:nvSpPr>
            <p:cNvPr id="60" name="Shape 521"/>
            <p:cNvSpPr/>
            <p:nvPr/>
          </p:nvSpPr>
          <p:spPr>
            <a:xfrm>
              <a:off x="5729137" y="2214750"/>
              <a:ext cx="1120800" cy="2441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/>
                <a:t>Geo</a:t>
              </a:r>
            </a:p>
          </p:txBody>
        </p:sp>
        <p:sp>
          <p:nvSpPr>
            <p:cNvPr id="61" name="Shape 522"/>
            <p:cNvSpPr txBox="1"/>
            <p:nvPr/>
          </p:nvSpPr>
          <p:spPr>
            <a:xfrm>
              <a:off x="7950525" y="1253825"/>
              <a:ext cx="871199" cy="606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User DB</a:t>
              </a:r>
            </a:p>
          </p:txBody>
        </p:sp>
      </p:grp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Shape 537"/>
          <p:cNvCxnSpPr/>
          <p:nvPr/>
        </p:nvCxnSpPr>
        <p:spPr>
          <a:xfrm>
            <a:off x="7214825" y="1558750"/>
            <a:ext cx="878699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539" name="Shape 539"/>
          <p:cNvGrpSpPr/>
          <p:nvPr/>
        </p:nvGrpSpPr>
        <p:grpSpPr>
          <a:xfrm>
            <a:off x="8067187" y="1229562"/>
            <a:ext cx="637864" cy="551498"/>
            <a:chOff x="3191650" y="3476475"/>
            <a:chExt cx="1165475" cy="1167687"/>
          </a:xfrm>
          <a:solidFill>
            <a:srgbClr val="3DBFDA"/>
          </a:solidFill>
        </p:grpSpPr>
        <p:sp>
          <p:nvSpPr>
            <p:cNvPr id="540" name="Shape 540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3732575" y="1229562"/>
            <a:ext cx="637864" cy="551498"/>
            <a:chOff x="3191650" y="3476475"/>
            <a:chExt cx="1165475" cy="1167687"/>
          </a:xfrm>
          <a:solidFill>
            <a:srgbClr val="3DBFDA"/>
          </a:solidFill>
        </p:grpSpPr>
        <p:sp>
          <p:nvSpPr>
            <p:cNvPr id="546" name="Shape 546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Shape 549"/>
          <p:cNvSpPr txBox="1"/>
          <p:nvPr/>
        </p:nvSpPr>
        <p:spPr>
          <a:xfrm>
            <a:off x="3636637" y="1248414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Items DB</a:t>
            </a:r>
          </a:p>
        </p:txBody>
      </p:sp>
      <p:sp>
        <p:nvSpPr>
          <p:cNvPr id="561" name="Shape 561"/>
          <p:cNvSpPr/>
          <p:nvPr/>
        </p:nvSpPr>
        <p:spPr>
          <a:xfrm>
            <a:off x="5708762" y="2214750"/>
            <a:ext cx="1120800" cy="24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Geo</a:t>
            </a:r>
          </a:p>
        </p:txBody>
      </p:sp>
      <p:sp>
        <p:nvSpPr>
          <p:cNvPr id="562" name="Shape 562"/>
          <p:cNvSpPr/>
          <p:nvPr/>
        </p:nvSpPr>
        <p:spPr>
          <a:xfrm>
            <a:off x="4949437" y="12293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User Management </a:t>
            </a:r>
            <a:r>
              <a:rPr lang="en" sz="1800" b="1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7950525" y="1248414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User DB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763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Shape 537"/>
          <p:cNvCxnSpPr/>
          <p:nvPr/>
        </p:nvCxnSpPr>
        <p:spPr>
          <a:xfrm>
            <a:off x="7214825" y="1558750"/>
            <a:ext cx="878699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8" name="Shape 538"/>
          <p:cNvCxnSpPr/>
          <p:nvPr/>
        </p:nvCxnSpPr>
        <p:spPr>
          <a:xfrm>
            <a:off x="2962350" y="1558750"/>
            <a:ext cx="732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539" name="Shape 539"/>
          <p:cNvGrpSpPr/>
          <p:nvPr/>
        </p:nvGrpSpPr>
        <p:grpSpPr>
          <a:xfrm>
            <a:off x="8067187" y="1229562"/>
            <a:ext cx="637864" cy="551498"/>
            <a:chOff x="3191650" y="3476475"/>
            <a:chExt cx="1165475" cy="1167687"/>
          </a:xfrm>
          <a:solidFill>
            <a:srgbClr val="3DBFDA"/>
          </a:solidFill>
        </p:grpSpPr>
        <p:sp>
          <p:nvSpPr>
            <p:cNvPr id="540" name="Shape 540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Shape 544"/>
          <p:cNvSpPr/>
          <p:nvPr/>
        </p:nvSpPr>
        <p:spPr>
          <a:xfrm>
            <a:off x="4557159" y="3868875"/>
            <a:ext cx="8439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Google</a:t>
            </a:r>
          </a:p>
        </p:txBody>
      </p:sp>
      <p:grpSp>
        <p:nvGrpSpPr>
          <p:cNvPr id="545" name="Shape 545"/>
          <p:cNvGrpSpPr/>
          <p:nvPr/>
        </p:nvGrpSpPr>
        <p:grpSpPr>
          <a:xfrm>
            <a:off x="3732575" y="1229562"/>
            <a:ext cx="637864" cy="551498"/>
            <a:chOff x="3191650" y="3476475"/>
            <a:chExt cx="1165475" cy="1167687"/>
          </a:xfrm>
          <a:solidFill>
            <a:srgbClr val="3DBFDA"/>
          </a:solidFill>
        </p:grpSpPr>
        <p:sp>
          <p:nvSpPr>
            <p:cNvPr id="546" name="Shape 546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Shape 549"/>
          <p:cNvSpPr txBox="1"/>
          <p:nvPr/>
        </p:nvSpPr>
        <p:spPr>
          <a:xfrm>
            <a:off x="3636637" y="1248414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Items DB</a:t>
            </a:r>
          </a:p>
        </p:txBody>
      </p:sp>
      <p:sp>
        <p:nvSpPr>
          <p:cNvPr id="550" name="Shape 550"/>
          <p:cNvSpPr/>
          <p:nvPr/>
        </p:nvSpPr>
        <p:spPr>
          <a:xfrm>
            <a:off x="560087" y="12293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Items Catalog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551" name="Shape 551"/>
          <p:cNvSpPr/>
          <p:nvPr/>
        </p:nvSpPr>
        <p:spPr>
          <a:xfrm>
            <a:off x="3650298" y="3868875"/>
            <a:ext cx="8439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Geo </a:t>
            </a:r>
            <a:br>
              <a:rPr lang="en" b="1">
                <a:solidFill>
                  <a:schemeClr val="dk1"/>
                </a:solidFill>
              </a:rPr>
            </a:br>
            <a:r>
              <a:rPr lang="en" sz="1000" b="1">
                <a:solidFill>
                  <a:schemeClr val="dk1"/>
                </a:solidFill>
              </a:rPr>
              <a:t>(3</a:t>
            </a:r>
            <a:r>
              <a:rPr lang="en" sz="1000" b="1" baseline="30000">
                <a:solidFill>
                  <a:schemeClr val="dk1"/>
                </a:solidFill>
              </a:rPr>
              <a:t>rd</a:t>
            </a:r>
            <a:r>
              <a:rPr lang="en" sz="1000" b="1">
                <a:solidFill>
                  <a:schemeClr val="dk1"/>
                </a:solidFill>
              </a:rPr>
              <a:t> party)</a:t>
            </a:r>
          </a:p>
        </p:txBody>
      </p:sp>
      <p:grpSp>
        <p:nvGrpSpPr>
          <p:cNvPr id="552" name="Shape 552"/>
          <p:cNvGrpSpPr/>
          <p:nvPr/>
        </p:nvGrpSpPr>
        <p:grpSpPr>
          <a:xfrm>
            <a:off x="2846923" y="3935401"/>
            <a:ext cx="720962" cy="586762"/>
            <a:chOff x="3191650" y="3476475"/>
            <a:chExt cx="1165475" cy="1167687"/>
          </a:xfrm>
        </p:grpSpPr>
        <p:sp>
          <p:nvSpPr>
            <p:cNvPr id="553" name="Shape 553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Shape 556"/>
          <p:cNvSpPr txBox="1"/>
          <p:nvPr/>
        </p:nvSpPr>
        <p:spPr>
          <a:xfrm>
            <a:off x="2743425" y="386887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600" b="1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Geo </a:t>
            </a:r>
            <a:br>
              <a:rPr lang="en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DB</a:t>
            </a:r>
          </a:p>
        </p:txBody>
      </p:sp>
      <p:cxnSp>
        <p:nvCxnSpPr>
          <p:cNvPr id="557" name="Shape 557"/>
          <p:cNvCxnSpPr>
            <a:stCxn id="558" idx="2"/>
            <a:endCxn id="544" idx="0"/>
          </p:cNvCxnSpPr>
          <p:nvPr/>
        </p:nvCxnSpPr>
        <p:spPr>
          <a:xfrm>
            <a:off x="4047825" y="3536112"/>
            <a:ext cx="931200" cy="3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9" name="Shape 559"/>
          <p:cNvCxnSpPr>
            <a:stCxn id="558" idx="2"/>
            <a:endCxn id="551" idx="0"/>
          </p:cNvCxnSpPr>
          <p:nvPr/>
        </p:nvCxnSpPr>
        <p:spPr>
          <a:xfrm>
            <a:off x="4047825" y="3536112"/>
            <a:ext cx="24300" cy="3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0" name="Shape 560"/>
          <p:cNvCxnSpPr>
            <a:stCxn id="558" idx="2"/>
            <a:endCxn id="556" idx="0"/>
          </p:cNvCxnSpPr>
          <p:nvPr/>
        </p:nvCxnSpPr>
        <p:spPr>
          <a:xfrm flipH="1">
            <a:off x="3179025" y="3536112"/>
            <a:ext cx="868800" cy="33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1" name="Shape 561"/>
          <p:cNvSpPr/>
          <p:nvPr/>
        </p:nvSpPr>
        <p:spPr>
          <a:xfrm>
            <a:off x="5708762" y="2214750"/>
            <a:ext cx="1120800" cy="24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Geo</a:t>
            </a:r>
          </a:p>
        </p:txBody>
      </p:sp>
      <p:sp>
        <p:nvSpPr>
          <p:cNvPr id="562" name="Shape 562"/>
          <p:cNvSpPr/>
          <p:nvPr/>
        </p:nvSpPr>
        <p:spPr>
          <a:xfrm>
            <a:off x="4949437" y="12293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User Management </a:t>
            </a:r>
            <a:r>
              <a:rPr lang="en" sz="1800" b="1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7950525" y="1248414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User DB</a:t>
            </a:r>
          </a:p>
        </p:txBody>
      </p:sp>
      <p:sp>
        <p:nvSpPr>
          <p:cNvPr id="558" name="Shape 558"/>
          <p:cNvSpPr/>
          <p:nvPr/>
        </p:nvSpPr>
        <p:spPr>
          <a:xfrm>
            <a:off x="2770725" y="3033912"/>
            <a:ext cx="2554200" cy="502200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Geo Service</a:t>
            </a:r>
          </a:p>
        </p:txBody>
      </p:sp>
      <p:cxnSp>
        <p:nvCxnSpPr>
          <p:cNvPr id="564" name="Shape 564"/>
          <p:cNvCxnSpPr>
            <a:stCxn id="562" idx="2"/>
            <a:endCxn id="558" idx="3"/>
          </p:cNvCxnSpPr>
          <p:nvPr/>
        </p:nvCxnSpPr>
        <p:spPr>
          <a:xfrm rot="5400000">
            <a:off x="5430337" y="2425749"/>
            <a:ext cx="753900" cy="96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5" name="Shape 565"/>
          <p:cNvCxnSpPr>
            <a:stCxn id="550" idx="2"/>
            <a:endCxn id="558" idx="1"/>
          </p:cNvCxnSpPr>
          <p:nvPr/>
        </p:nvCxnSpPr>
        <p:spPr>
          <a:xfrm rot="16200000" flipH="1">
            <a:off x="1958537" y="2472699"/>
            <a:ext cx="753900" cy="87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7" name="Shape 567"/>
          <p:cNvSpPr txBox="1"/>
          <p:nvPr/>
        </p:nvSpPr>
        <p:spPr>
          <a:xfrm>
            <a:off x="6197487" y="2774025"/>
            <a:ext cx="1693200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Fetch Geo</a:t>
            </a:r>
          </a:p>
        </p:txBody>
      </p:sp>
      <p:sp>
        <p:nvSpPr>
          <p:cNvPr id="66" name="Shape 567"/>
          <p:cNvSpPr txBox="1"/>
          <p:nvPr/>
        </p:nvSpPr>
        <p:spPr>
          <a:xfrm>
            <a:off x="1174843" y="2831658"/>
            <a:ext cx="1693200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Fetch Geo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Shape 495"/>
          <p:cNvCxnSpPr/>
          <p:nvPr/>
        </p:nvCxnSpPr>
        <p:spPr>
          <a:xfrm>
            <a:off x="7214825" y="1558750"/>
            <a:ext cx="878699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6" name="Shape 496"/>
          <p:cNvCxnSpPr/>
          <p:nvPr/>
        </p:nvCxnSpPr>
        <p:spPr>
          <a:xfrm>
            <a:off x="2962350" y="1558750"/>
            <a:ext cx="732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97" name="Shape 497"/>
          <p:cNvGrpSpPr/>
          <p:nvPr/>
        </p:nvGrpSpPr>
        <p:grpSpPr>
          <a:xfrm>
            <a:off x="8067187" y="1229562"/>
            <a:ext cx="637864" cy="551498"/>
            <a:chOff x="3191650" y="3476475"/>
            <a:chExt cx="1165475" cy="1167687"/>
          </a:xfrm>
        </p:grpSpPr>
        <p:sp>
          <p:nvSpPr>
            <p:cNvPr id="498" name="Shape 498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2373821" y="2791825"/>
            <a:ext cx="8439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Google</a:t>
            </a:r>
          </a:p>
        </p:txBody>
      </p:sp>
      <p:grpSp>
        <p:nvGrpSpPr>
          <p:cNvPr id="503" name="Shape 503"/>
          <p:cNvGrpSpPr/>
          <p:nvPr/>
        </p:nvGrpSpPr>
        <p:grpSpPr>
          <a:xfrm>
            <a:off x="3732575" y="1229562"/>
            <a:ext cx="637864" cy="551498"/>
            <a:chOff x="3191650" y="3476475"/>
            <a:chExt cx="1165475" cy="1167687"/>
          </a:xfrm>
        </p:grpSpPr>
        <p:sp>
          <p:nvSpPr>
            <p:cNvPr id="504" name="Shape 504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Shape 507"/>
          <p:cNvSpPr txBox="1"/>
          <p:nvPr/>
        </p:nvSpPr>
        <p:spPr>
          <a:xfrm>
            <a:off x="3636637" y="125382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Items DB</a:t>
            </a:r>
          </a:p>
        </p:txBody>
      </p:sp>
      <p:sp>
        <p:nvSpPr>
          <p:cNvPr id="508" name="Shape 508"/>
          <p:cNvSpPr/>
          <p:nvPr/>
        </p:nvSpPr>
        <p:spPr>
          <a:xfrm>
            <a:off x="560087" y="12293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Items Catalog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509" name="Shape 509"/>
          <p:cNvSpPr/>
          <p:nvPr/>
        </p:nvSpPr>
        <p:spPr>
          <a:xfrm>
            <a:off x="1319412" y="2214750"/>
            <a:ext cx="1120800" cy="244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Geo</a:t>
            </a:r>
          </a:p>
        </p:txBody>
      </p:sp>
      <p:sp>
        <p:nvSpPr>
          <p:cNvPr id="510" name="Shape 510"/>
          <p:cNvSpPr/>
          <p:nvPr/>
        </p:nvSpPr>
        <p:spPr>
          <a:xfrm>
            <a:off x="1466960" y="2791825"/>
            <a:ext cx="843900" cy="6599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Geo </a:t>
            </a:r>
            <a:br>
              <a:rPr lang="en" b="1">
                <a:solidFill>
                  <a:schemeClr val="dk1"/>
                </a:solidFill>
              </a:rPr>
            </a:br>
            <a:r>
              <a:rPr lang="en" sz="1000" b="1">
                <a:solidFill>
                  <a:schemeClr val="dk1"/>
                </a:solidFill>
              </a:rPr>
              <a:t>(3</a:t>
            </a:r>
            <a:r>
              <a:rPr lang="en" sz="1000" b="1" baseline="30000">
                <a:solidFill>
                  <a:schemeClr val="dk1"/>
                </a:solidFill>
              </a:rPr>
              <a:t>rd</a:t>
            </a:r>
            <a:r>
              <a:rPr lang="en" sz="1000" b="1">
                <a:solidFill>
                  <a:schemeClr val="dk1"/>
                </a:solidFill>
              </a:rPr>
              <a:t> party)</a:t>
            </a:r>
          </a:p>
        </p:txBody>
      </p:sp>
      <p:grpSp>
        <p:nvGrpSpPr>
          <p:cNvPr id="511" name="Shape 511"/>
          <p:cNvGrpSpPr/>
          <p:nvPr/>
        </p:nvGrpSpPr>
        <p:grpSpPr>
          <a:xfrm>
            <a:off x="663585" y="2858351"/>
            <a:ext cx="720962" cy="586762"/>
            <a:chOff x="3191650" y="3476475"/>
            <a:chExt cx="1165475" cy="1167687"/>
          </a:xfrm>
        </p:grpSpPr>
        <p:sp>
          <p:nvSpPr>
            <p:cNvPr id="512" name="Shape 512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Shape 515"/>
          <p:cNvSpPr txBox="1"/>
          <p:nvPr/>
        </p:nvSpPr>
        <p:spPr>
          <a:xfrm>
            <a:off x="560087" y="279182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600" b="1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Geo </a:t>
            </a:r>
            <a:br>
              <a:rPr lang="en" b="1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DB</a:t>
            </a:r>
          </a:p>
        </p:txBody>
      </p:sp>
      <p:cxnSp>
        <p:nvCxnSpPr>
          <p:cNvPr id="516" name="Shape 516"/>
          <p:cNvCxnSpPr>
            <a:stCxn id="509" idx="2"/>
            <a:endCxn id="502" idx="0"/>
          </p:cNvCxnSpPr>
          <p:nvPr/>
        </p:nvCxnSpPr>
        <p:spPr>
          <a:xfrm>
            <a:off x="1879812" y="2458949"/>
            <a:ext cx="915900" cy="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7" name="Shape 517"/>
          <p:cNvCxnSpPr>
            <a:stCxn id="509" idx="2"/>
            <a:endCxn id="510" idx="0"/>
          </p:cNvCxnSpPr>
          <p:nvPr/>
        </p:nvCxnSpPr>
        <p:spPr>
          <a:xfrm>
            <a:off x="1879812" y="2458949"/>
            <a:ext cx="9000" cy="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8" name="Shape 518"/>
          <p:cNvCxnSpPr>
            <a:stCxn id="509" idx="2"/>
            <a:endCxn id="515" idx="0"/>
          </p:cNvCxnSpPr>
          <p:nvPr/>
        </p:nvCxnSpPr>
        <p:spPr>
          <a:xfrm flipH="1">
            <a:off x="995712" y="2458949"/>
            <a:ext cx="884100" cy="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9" name="Shape 519"/>
          <p:cNvSpPr/>
          <p:nvPr/>
        </p:nvSpPr>
        <p:spPr>
          <a:xfrm>
            <a:off x="5708762" y="2214750"/>
            <a:ext cx="1120800" cy="244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Geo</a:t>
            </a:r>
          </a:p>
        </p:txBody>
      </p:sp>
      <p:sp>
        <p:nvSpPr>
          <p:cNvPr id="520" name="Shape 520"/>
          <p:cNvSpPr/>
          <p:nvPr/>
        </p:nvSpPr>
        <p:spPr>
          <a:xfrm>
            <a:off x="4949437" y="1229350"/>
            <a:ext cx="2680200" cy="1301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Management Service</a:t>
            </a:r>
          </a:p>
        </p:txBody>
      </p:sp>
      <p:sp>
        <p:nvSpPr>
          <p:cNvPr id="521" name="Shape 521"/>
          <p:cNvSpPr/>
          <p:nvPr/>
        </p:nvSpPr>
        <p:spPr>
          <a:xfrm>
            <a:off x="5729137" y="2214750"/>
            <a:ext cx="1120800" cy="2441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Geo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7950525" y="1253825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User DB</a:t>
            </a:r>
          </a:p>
        </p:txBody>
      </p:sp>
      <p:cxnSp>
        <p:nvCxnSpPr>
          <p:cNvPr id="523" name="Shape 523"/>
          <p:cNvCxnSpPr>
            <a:stCxn id="521" idx="2"/>
            <a:endCxn id="502" idx="3"/>
          </p:cNvCxnSpPr>
          <p:nvPr/>
        </p:nvCxnSpPr>
        <p:spPr>
          <a:xfrm rot="5400000">
            <a:off x="4422187" y="1254599"/>
            <a:ext cx="663000" cy="3071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4" name="Shape 524"/>
          <p:cNvCxnSpPr>
            <a:stCxn id="521" idx="2"/>
            <a:endCxn id="510" idx="2"/>
          </p:cNvCxnSpPr>
          <p:nvPr/>
        </p:nvCxnSpPr>
        <p:spPr>
          <a:xfrm rot="5400000">
            <a:off x="3592687" y="755099"/>
            <a:ext cx="993000" cy="4400700"/>
          </a:xfrm>
          <a:prstGeom prst="curvedConnector3">
            <a:avLst>
              <a:gd name="adj1" fmla="val 1123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5" name="Shape 525"/>
          <p:cNvCxnSpPr>
            <a:stCxn id="521" idx="2"/>
            <a:endCxn id="515" idx="2"/>
          </p:cNvCxnSpPr>
          <p:nvPr/>
        </p:nvCxnSpPr>
        <p:spPr>
          <a:xfrm rot="5400000">
            <a:off x="3172987" y="281699"/>
            <a:ext cx="939300" cy="5293800"/>
          </a:xfrm>
          <a:prstGeom prst="curvedConnector3">
            <a:avLst>
              <a:gd name="adj1" fmla="val 1466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TextBox 3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6568" y="3244591"/>
            <a:ext cx="8829795" cy="172875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 smtClean="0"/>
              <a:t>WILL FAIL AT SOME POINT</a:t>
            </a:r>
            <a:endParaRPr lang="he-IL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58800" y="520700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Common mistake to avoid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461963" y="1211800"/>
            <a:ext cx="8714700" cy="18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Helvetica Neue"/>
              <a:buNone/>
            </a:pPr>
            <a:endParaRPr sz="3600" dirty="0">
              <a:solidFill>
                <a:schemeClr val="dk1"/>
              </a:solidFill>
              <a:cs typeface="+mn-c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" sz="3600" dirty="0">
                <a:solidFill>
                  <a:schemeClr val="dk1"/>
                </a:solidFill>
                <a:cs typeface="+mn-cs"/>
              </a:rPr>
              <a:t>Each service must have its own </a:t>
            </a:r>
            <a:r>
              <a:rPr lang="en" sz="3600" dirty="0" smtClean="0">
                <a:solidFill>
                  <a:schemeClr val="dk1"/>
                </a:solidFill>
                <a:cs typeface="+mn-cs"/>
              </a:rPr>
              <a:t>DB</a:t>
            </a:r>
            <a:endParaRPr lang="en" sz="3600" dirty="0">
              <a:solidFill>
                <a:schemeClr val="dk1"/>
              </a:solidFill>
              <a:cs typeface="+mn-c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Helvetica Neue"/>
              <a:buNone/>
            </a:pPr>
            <a:endParaRPr sz="3600" dirty="0">
              <a:solidFill>
                <a:schemeClr val="dk1"/>
              </a:solidFill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Shape 573"/>
          <p:cNvCxnSpPr/>
          <p:nvPr/>
        </p:nvCxnSpPr>
        <p:spPr>
          <a:xfrm>
            <a:off x="2518887" y="2233384"/>
            <a:ext cx="732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4" name="Shape 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Shape 575"/>
          <p:cNvGrpSpPr/>
          <p:nvPr/>
        </p:nvGrpSpPr>
        <p:grpSpPr>
          <a:xfrm>
            <a:off x="3289112" y="1904196"/>
            <a:ext cx="637864" cy="551498"/>
            <a:chOff x="3191650" y="3476475"/>
            <a:chExt cx="1165475" cy="1167687"/>
          </a:xfrm>
        </p:grpSpPr>
        <p:sp>
          <p:nvSpPr>
            <p:cNvPr id="576" name="Shape 576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Shape 579"/>
          <p:cNvSpPr txBox="1"/>
          <p:nvPr/>
        </p:nvSpPr>
        <p:spPr>
          <a:xfrm>
            <a:off x="3193175" y="1928459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DB</a:t>
            </a:r>
          </a:p>
        </p:txBody>
      </p:sp>
      <p:sp>
        <p:nvSpPr>
          <p:cNvPr id="580" name="Shape 580"/>
          <p:cNvSpPr/>
          <p:nvPr/>
        </p:nvSpPr>
        <p:spPr>
          <a:xfrm>
            <a:off x="1011825" y="1903984"/>
            <a:ext cx="1785000" cy="1609200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Service A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576262" y="348925"/>
            <a:ext cx="8123237" cy="4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chemeClr val="dk1"/>
                </a:solidFill>
              </a:rPr>
              <a:t>An example when not to decompose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1129725" y="2889384"/>
            <a:ext cx="1549199" cy="55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Extract </a:t>
            </a:r>
            <a:br>
              <a:rPr lang="en" b="1"/>
            </a:br>
            <a:r>
              <a:rPr lang="en" b="1"/>
              <a:t>Cookie Info</a:t>
            </a:r>
          </a:p>
        </p:txBody>
      </p:sp>
      <p:cxnSp>
        <p:nvCxnSpPr>
          <p:cNvPr id="583" name="Shape 583"/>
          <p:cNvCxnSpPr/>
          <p:nvPr/>
        </p:nvCxnSpPr>
        <p:spPr>
          <a:xfrm>
            <a:off x="6586687" y="2233384"/>
            <a:ext cx="7320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584" name="Shape 584"/>
          <p:cNvGrpSpPr/>
          <p:nvPr/>
        </p:nvGrpSpPr>
        <p:grpSpPr>
          <a:xfrm>
            <a:off x="7356912" y="1904196"/>
            <a:ext cx="637864" cy="551498"/>
            <a:chOff x="3191650" y="3476475"/>
            <a:chExt cx="1165475" cy="1167687"/>
          </a:xfrm>
        </p:grpSpPr>
        <p:sp>
          <p:nvSpPr>
            <p:cNvPr id="585" name="Shape 585"/>
            <p:cNvSpPr/>
            <p:nvPr/>
          </p:nvSpPr>
          <p:spPr>
            <a:xfrm>
              <a:off x="3191650" y="4118788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191650" y="3797632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191650" y="3476475"/>
              <a:ext cx="1165475" cy="525373"/>
            </a:xfrm>
            <a:prstGeom prst="flowChartMagneticDisk">
              <a:avLst/>
            </a:prstGeom>
            <a:solidFill>
              <a:srgbClr val="3DBFD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Shape 588"/>
          <p:cNvSpPr txBox="1"/>
          <p:nvPr/>
        </p:nvSpPr>
        <p:spPr>
          <a:xfrm>
            <a:off x="7260975" y="1928459"/>
            <a:ext cx="871199" cy="60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DB</a:t>
            </a:r>
          </a:p>
        </p:txBody>
      </p:sp>
      <p:sp>
        <p:nvSpPr>
          <p:cNvPr id="589" name="Shape 589"/>
          <p:cNvSpPr/>
          <p:nvPr/>
        </p:nvSpPr>
        <p:spPr>
          <a:xfrm>
            <a:off x="5079625" y="1903984"/>
            <a:ext cx="1785000" cy="1609200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Service B</a:t>
            </a:r>
          </a:p>
        </p:txBody>
      </p:sp>
      <p:sp>
        <p:nvSpPr>
          <p:cNvPr id="590" name="Shape 590"/>
          <p:cNvSpPr/>
          <p:nvPr/>
        </p:nvSpPr>
        <p:spPr>
          <a:xfrm>
            <a:off x="5197525" y="2889384"/>
            <a:ext cx="1549199" cy="551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Extract </a:t>
            </a:r>
            <a:br>
              <a:rPr lang="en" b="1"/>
            </a:br>
            <a:r>
              <a:rPr lang="en" b="1"/>
              <a:t>Cookie Info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337125" y="1491200"/>
            <a:ext cx="8714700" cy="282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+mj-l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solidFill>
                  <a:schemeClr val="dk1"/>
                </a:solidFill>
                <a:latin typeface="+mj-lt"/>
              </a:rPr>
              <a:t>Microservices </a:t>
            </a:r>
            <a:r>
              <a:rPr lang="en" sz="3600" dirty="0" smtClean="0">
                <a:solidFill>
                  <a:schemeClr val="dk1"/>
                </a:solidFill>
                <a:latin typeface="+mj-lt"/>
              </a:rPr>
              <a:t>are deployable </a:t>
            </a:r>
            <a:r>
              <a:rPr lang="en" sz="3600" dirty="0">
                <a:solidFill>
                  <a:schemeClr val="dk1"/>
                </a:solidFill>
                <a:latin typeface="+mj-lt"/>
              </a:rPr>
              <a:t>artifacts </a:t>
            </a:r>
            <a:r>
              <a:rPr lang="en-US" sz="3600" dirty="0" smtClean="0">
                <a:solidFill>
                  <a:schemeClr val="dk1"/>
                </a:solidFill>
                <a:latin typeface="+mj-lt"/>
              </a:rPr>
              <a:t>that </a:t>
            </a:r>
            <a:r>
              <a:rPr lang="en" sz="3600" dirty="0" smtClean="0">
                <a:solidFill>
                  <a:schemeClr val="dk1"/>
                </a:solidFill>
                <a:latin typeface="+mj-lt"/>
              </a:rPr>
              <a:t>have Ops</a:t>
            </a:r>
            <a:r>
              <a:rPr lang="en-US" sz="3600" dirty="0" smtClean="0">
                <a:solidFill>
                  <a:schemeClr val="dk1"/>
                </a:solidFill>
                <a:latin typeface="+mj-lt"/>
              </a:rPr>
              <a:t> or I/O</a:t>
            </a:r>
            <a:r>
              <a:rPr lang="en" sz="3600" dirty="0" smtClean="0">
                <a:solidFill>
                  <a:schemeClr val="dk1"/>
                </a:solidFill>
                <a:latin typeface="+mj-lt"/>
              </a:rPr>
              <a:t> dependencies</a:t>
            </a:r>
            <a:endParaRPr lang="en" sz="3600" dirty="0">
              <a:solidFill>
                <a:schemeClr val="dk1"/>
              </a:solidFill>
              <a:latin typeface="+mj-l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Helvetica Neue"/>
              <a:buNone/>
            </a:pPr>
            <a:endParaRPr sz="3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0" y="175975"/>
            <a:ext cx="8835401" cy="4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Shape 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>
            <a:spLocks noGrp="1"/>
          </p:cNvSpPr>
          <p:nvPr>
            <p:ph type="title"/>
          </p:nvPr>
        </p:nvSpPr>
        <p:spPr>
          <a:xfrm>
            <a:off x="337125" y="1808700"/>
            <a:ext cx="8714700" cy="2372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Tested code </a:t>
            </a:r>
            <a:r>
              <a:rPr lang="en-US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lang="en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CPU-</a:t>
            </a:r>
            <a:r>
              <a:rPr lang="en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 </a:t>
            </a:r>
            <a:r>
              <a:rPr lang="en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ore secure and consistent</a:t>
            </a:r>
            <a:endParaRPr lang="en"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Helvetica Neue"/>
              <a:buNone/>
            </a:pP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465225" y="255625"/>
            <a:ext cx="5724900" cy="11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0" i="0" u="none" strike="noStrike" cap="none" baseline="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0</a:t>
            </a:r>
            <a:r>
              <a:rPr lang="en" sz="7200">
                <a:solidFill>
                  <a:srgbClr val="FFFFFF"/>
                </a:solidFill>
                <a:latin typeface="Poiret One"/>
                <a:ea typeface="Poiret One"/>
                <a:cs typeface="Poiret One"/>
                <a:sym typeface="Poiret One"/>
              </a:rPr>
              <a:t>4</a:t>
            </a:r>
          </a:p>
        </p:txBody>
      </p:sp>
      <p:sp>
        <p:nvSpPr>
          <p:cNvPr id="8" name="Shape 398"/>
          <p:cNvSpPr txBox="1"/>
          <p:nvPr/>
        </p:nvSpPr>
        <p:spPr>
          <a:xfrm>
            <a:off x="465225" y="1979700"/>
            <a:ext cx="7430399" cy="10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4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Decompose </a:t>
            </a: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have </a:t>
            </a:r>
            <a:b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team responsibility</a:t>
            </a:r>
            <a:endParaRPr lang="en" sz="44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" name="Shape 399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Shape 6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xfrm>
            <a:off x="576263" y="706477"/>
            <a:ext cx="3736300" cy="366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>
                <a:solidFill>
                  <a:srgbClr val="3DBFDA"/>
                </a:solidFill>
              </a:rPr>
              <a:t>Did you </a:t>
            </a:r>
            <a:r>
              <a:rPr lang="en" sz="2400" dirty="0">
                <a:solidFill>
                  <a:srgbClr val="3DBFDA"/>
                </a:solidFill>
              </a:rPr>
              <a:t>know that 90% of </a:t>
            </a:r>
            <a:r>
              <a:rPr lang="en" sz="2400" dirty="0" smtClean="0">
                <a:solidFill>
                  <a:srgbClr val="3DBFDA"/>
                </a:solidFill>
              </a:rPr>
              <a:t>R&amp;D </a:t>
            </a:r>
            <a:r>
              <a:rPr lang="en" sz="2400" dirty="0">
                <a:solidFill>
                  <a:srgbClr val="3DBFDA"/>
                </a:solidFill>
              </a:rPr>
              <a:t>projects fail</a:t>
            </a:r>
            <a:r>
              <a:rPr lang="en" sz="2400" dirty="0" smtClean="0">
                <a:solidFill>
                  <a:srgbClr val="3DBFDA"/>
                </a:solidFill>
              </a:rPr>
              <a:t>?</a:t>
            </a:r>
            <a:r>
              <a:rPr lang="en" sz="1800" dirty="0" smtClean="0">
                <a:solidFill>
                  <a:srgbClr val="3DBFDA"/>
                </a:solidFill>
              </a:rPr>
              <a:t/>
            </a:r>
            <a:br>
              <a:rPr lang="en" sz="1800" dirty="0" smtClean="0">
                <a:solidFill>
                  <a:srgbClr val="3DBFDA"/>
                </a:solidFill>
              </a:rPr>
            </a:br>
            <a:endParaRPr lang="en" sz="1800" dirty="0">
              <a:solidFill>
                <a:srgbClr val="3DBFDA"/>
              </a:solidFill>
            </a:endParaRPr>
          </a:p>
          <a:p>
            <a:pPr marL="444500" lvl="1" indent="-355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 b="0" dirty="0">
                <a:solidFill>
                  <a:schemeClr val="dk1"/>
                </a:solidFill>
              </a:rPr>
              <a:t>Because </a:t>
            </a:r>
            <a:r>
              <a:rPr lang="en" sz="1800" b="0" dirty="0" smtClean="0">
                <a:solidFill>
                  <a:schemeClr val="dk1"/>
                </a:solidFill>
              </a:rPr>
              <a:t>of content</a:t>
            </a:r>
            <a:endParaRPr lang="en" sz="1800" b="0" dirty="0">
              <a:solidFill>
                <a:schemeClr val="dk1"/>
              </a:solidFill>
            </a:endParaRPr>
          </a:p>
          <a:p>
            <a:pPr marL="444500" lvl="1" indent="-355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 b="0" dirty="0">
                <a:solidFill>
                  <a:schemeClr val="dk1"/>
                </a:solidFill>
              </a:rPr>
              <a:t>Because </a:t>
            </a:r>
            <a:r>
              <a:rPr lang="en" sz="1800" b="0" dirty="0" smtClean="0">
                <a:solidFill>
                  <a:schemeClr val="dk1"/>
                </a:solidFill>
              </a:rPr>
              <a:t>of bugs</a:t>
            </a:r>
            <a:endParaRPr lang="en" sz="1800" b="0" dirty="0">
              <a:solidFill>
                <a:schemeClr val="dk1"/>
              </a:solidFill>
            </a:endParaRPr>
          </a:p>
          <a:p>
            <a:pPr marL="444500" lvl="1" indent="-3556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800" b="0" dirty="0">
                <a:solidFill>
                  <a:schemeClr val="dk1"/>
                </a:solidFill>
              </a:rPr>
              <a:t>Because </a:t>
            </a:r>
            <a:r>
              <a:rPr lang="en" sz="1800" b="0" dirty="0" smtClean="0">
                <a:solidFill>
                  <a:schemeClr val="dk1"/>
                </a:solidFill>
              </a:rPr>
              <a:t>of time </a:t>
            </a:r>
            <a:r>
              <a:rPr lang="en" sz="1800" b="0" dirty="0">
                <a:solidFill>
                  <a:schemeClr val="dk1"/>
                </a:solidFill>
              </a:rPr>
              <a:t>to </a:t>
            </a:r>
            <a:r>
              <a:rPr lang="en" sz="1800" b="0" dirty="0" smtClean="0">
                <a:solidFill>
                  <a:schemeClr val="dk1"/>
                </a:solidFill>
              </a:rPr>
              <a:t>market</a:t>
            </a:r>
            <a:endParaRPr lang="en" sz="1800" b="0" dirty="0">
              <a:solidFill>
                <a:schemeClr val="dk1"/>
              </a:solidFill>
            </a:endParaRPr>
          </a:p>
        </p:txBody>
      </p:sp>
      <p:sp>
        <p:nvSpPr>
          <p:cNvPr id="4" name="Shape 618"/>
          <p:cNvSpPr txBox="1">
            <a:spLocks/>
          </p:cNvSpPr>
          <p:nvPr/>
        </p:nvSpPr>
        <p:spPr>
          <a:xfrm>
            <a:off x="4770574" y="706477"/>
            <a:ext cx="3736300" cy="366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14300">
              <a:buClr>
                <a:schemeClr val="dk1"/>
              </a:buClr>
              <a:buSzPct val="100000"/>
            </a:pPr>
            <a:r>
              <a:rPr lang="en-US" sz="2400" dirty="0">
                <a:solidFill>
                  <a:srgbClr val="3DBFDA"/>
                </a:solidFill>
              </a:rPr>
              <a:t>Do you know how to reduce it to 70</a:t>
            </a:r>
            <a:r>
              <a:rPr lang="en-US" sz="2400" dirty="0" smtClean="0">
                <a:solidFill>
                  <a:srgbClr val="3DBFDA"/>
                </a:solidFill>
              </a:rPr>
              <a:t>%?</a:t>
            </a:r>
          </a:p>
          <a:p>
            <a:pPr marL="114300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</a:endParaRPr>
          </a:p>
          <a:p>
            <a:pPr marL="355600" lvl="1" indent="-2667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3-5 developers on 1 team</a:t>
            </a:r>
          </a:p>
          <a:p>
            <a:pPr marL="355600" lvl="1" indent="-266700">
              <a:lnSpc>
                <a:spcPct val="150000"/>
              </a:lnSpc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-US" sz="1800" b="0" dirty="0" smtClean="0">
                <a:solidFill>
                  <a:schemeClr val="dk1"/>
                </a:solidFill>
              </a:rPr>
              <a:t>3-5 months per project</a:t>
            </a:r>
          </a:p>
          <a:p>
            <a:pPr>
              <a:buClr>
                <a:schemeClr val="dk1"/>
              </a:buClr>
            </a:pPr>
            <a:endParaRPr lang="en-US" sz="1800" b="0" dirty="0">
              <a:solidFill>
                <a:schemeClr val="dk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Shape 631"/>
          <p:cNvGrpSpPr/>
          <p:nvPr/>
        </p:nvGrpSpPr>
        <p:grpSpPr>
          <a:xfrm>
            <a:off x="3403323" y="2458893"/>
            <a:ext cx="2857777" cy="2197150"/>
            <a:chOff x="337125" y="1671450"/>
            <a:chExt cx="4032398" cy="3100236"/>
          </a:xfrm>
        </p:grpSpPr>
        <p:pic>
          <p:nvPicPr>
            <p:cNvPr id="632" name="Shape 632"/>
            <p:cNvPicPr preferRelativeResize="0"/>
            <p:nvPr/>
          </p:nvPicPr>
          <p:blipFill rotWithShape="1">
            <a:blip r:embed="rId4">
              <a:alphaModFix/>
            </a:blip>
            <a:srcRect r="12679"/>
            <a:stretch/>
          </p:blipFill>
          <p:spPr>
            <a:xfrm rot="-5400000">
              <a:off x="921637" y="1086938"/>
              <a:ext cx="2863374" cy="40323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3" name="Shape 633"/>
            <p:cNvGrpSpPr/>
            <p:nvPr/>
          </p:nvGrpSpPr>
          <p:grpSpPr>
            <a:xfrm>
              <a:off x="472690" y="3330794"/>
              <a:ext cx="640674" cy="388717"/>
              <a:chOff x="6022990" y="2250794"/>
              <a:chExt cx="640674" cy="388717"/>
            </a:xfrm>
          </p:grpSpPr>
          <p:grpSp>
            <p:nvGrpSpPr>
              <p:cNvPr id="634" name="Shape 634"/>
              <p:cNvGrpSpPr/>
              <p:nvPr/>
            </p:nvGrpSpPr>
            <p:grpSpPr>
              <a:xfrm>
                <a:off x="6022990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35" name="Shape 635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36" name="Shape 636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37" name="Shape 637"/>
              <p:cNvGrpSpPr/>
              <p:nvPr/>
            </p:nvGrpSpPr>
            <p:grpSpPr>
              <a:xfrm>
                <a:off x="6239303" y="2332144"/>
                <a:ext cx="208049" cy="307367"/>
                <a:chOff x="6023000" y="2250825"/>
                <a:chExt cx="397799" cy="587699"/>
              </a:xfrm>
            </p:grpSpPr>
            <p:sp>
              <p:nvSpPr>
                <p:cNvPr id="638" name="Shape 638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39" name="Shape 639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40" name="Shape 640"/>
              <p:cNvGrpSpPr/>
              <p:nvPr/>
            </p:nvGrpSpPr>
            <p:grpSpPr>
              <a:xfrm>
                <a:off x="6455616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41" name="Shape 641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42" name="Shape 642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Shape 643"/>
            <p:cNvGrpSpPr/>
            <p:nvPr/>
          </p:nvGrpSpPr>
          <p:grpSpPr>
            <a:xfrm>
              <a:off x="1783440" y="4382969"/>
              <a:ext cx="640674" cy="388717"/>
              <a:chOff x="6022990" y="2250794"/>
              <a:chExt cx="640674" cy="388717"/>
            </a:xfrm>
          </p:grpSpPr>
          <p:grpSp>
            <p:nvGrpSpPr>
              <p:cNvPr id="644" name="Shape 644"/>
              <p:cNvGrpSpPr/>
              <p:nvPr/>
            </p:nvGrpSpPr>
            <p:grpSpPr>
              <a:xfrm>
                <a:off x="6022990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45" name="Shape 645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46" name="Shape 646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47" name="Shape 647"/>
              <p:cNvGrpSpPr/>
              <p:nvPr/>
            </p:nvGrpSpPr>
            <p:grpSpPr>
              <a:xfrm>
                <a:off x="6239303" y="2332144"/>
                <a:ext cx="208049" cy="307367"/>
                <a:chOff x="6023000" y="2250825"/>
                <a:chExt cx="397799" cy="587699"/>
              </a:xfrm>
            </p:grpSpPr>
            <p:sp>
              <p:nvSpPr>
                <p:cNvPr id="648" name="Shape 648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49" name="Shape 649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50" name="Shape 650"/>
              <p:cNvGrpSpPr/>
              <p:nvPr/>
            </p:nvGrpSpPr>
            <p:grpSpPr>
              <a:xfrm>
                <a:off x="6455616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51" name="Shape 651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52" name="Shape 652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653" name="Shape 653"/>
            <p:cNvGrpSpPr/>
            <p:nvPr/>
          </p:nvGrpSpPr>
          <p:grpSpPr>
            <a:xfrm>
              <a:off x="3401540" y="4146119"/>
              <a:ext cx="640674" cy="388717"/>
              <a:chOff x="6022990" y="2250794"/>
              <a:chExt cx="640674" cy="388717"/>
            </a:xfrm>
          </p:grpSpPr>
          <p:grpSp>
            <p:nvGrpSpPr>
              <p:cNvPr id="654" name="Shape 654"/>
              <p:cNvGrpSpPr/>
              <p:nvPr/>
            </p:nvGrpSpPr>
            <p:grpSpPr>
              <a:xfrm>
                <a:off x="6022990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55" name="Shape 655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56" name="Shape 656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57" name="Shape 657"/>
              <p:cNvGrpSpPr/>
              <p:nvPr/>
            </p:nvGrpSpPr>
            <p:grpSpPr>
              <a:xfrm>
                <a:off x="6239303" y="2332144"/>
                <a:ext cx="208049" cy="307367"/>
                <a:chOff x="6023000" y="2250825"/>
                <a:chExt cx="397799" cy="587699"/>
              </a:xfrm>
            </p:grpSpPr>
            <p:sp>
              <p:nvSpPr>
                <p:cNvPr id="658" name="Shape 658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59" name="Shape 659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60" name="Shape 660"/>
              <p:cNvGrpSpPr/>
              <p:nvPr/>
            </p:nvGrpSpPr>
            <p:grpSpPr>
              <a:xfrm>
                <a:off x="6455616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61" name="Shape 661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62" name="Shape 662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663" name="Shape 663"/>
            <p:cNvGrpSpPr/>
            <p:nvPr/>
          </p:nvGrpSpPr>
          <p:grpSpPr>
            <a:xfrm>
              <a:off x="2615090" y="3406994"/>
              <a:ext cx="640674" cy="388717"/>
              <a:chOff x="6022990" y="2250794"/>
              <a:chExt cx="640674" cy="388717"/>
            </a:xfrm>
          </p:grpSpPr>
          <p:grpSp>
            <p:nvGrpSpPr>
              <p:cNvPr id="664" name="Shape 664"/>
              <p:cNvGrpSpPr/>
              <p:nvPr/>
            </p:nvGrpSpPr>
            <p:grpSpPr>
              <a:xfrm>
                <a:off x="6022990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65" name="Shape 665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66" name="Shape 666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67" name="Shape 667"/>
              <p:cNvGrpSpPr/>
              <p:nvPr/>
            </p:nvGrpSpPr>
            <p:grpSpPr>
              <a:xfrm>
                <a:off x="6239303" y="2332144"/>
                <a:ext cx="208049" cy="307367"/>
                <a:chOff x="6023000" y="2250825"/>
                <a:chExt cx="397799" cy="587699"/>
              </a:xfrm>
            </p:grpSpPr>
            <p:sp>
              <p:nvSpPr>
                <p:cNvPr id="668" name="Shape 668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69" name="Shape 669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grpSp>
            <p:nvGrpSpPr>
              <p:cNvPr id="670" name="Shape 670"/>
              <p:cNvGrpSpPr/>
              <p:nvPr/>
            </p:nvGrpSpPr>
            <p:grpSpPr>
              <a:xfrm>
                <a:off x="6455616" y="2250794"/>
                <a:ext cx="208049" cy="307367"/>
                <a:chOff x="6023000" y="2250825"/>
                <a:chExt cx="397799" cy="587699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6023000" y="2522025"/>
                  <a:ext cx="397799" cy="3164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672" name="Shape 672"/>
                <p:cNvSpPr/>
                <p:nvPr/>
              </p:nvSpPr>
              <p:spPr>
                <a:xfrm>
                  <a:off x="6063650" y="2250825"/>
                  <a:ext cx="316499" cy="31649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49" name="Shape 624"/>
          <p:cNvSpPr txBox="1">
            <a:spLocks/>
          </p:cNvSpPr>
          <p:nvPr/>
        </p:nvSpPr>
        <p:spPr>
          <a:xfrm>
            <a:off x="454700" y="1193527"/>
            <a:ext cx="8689300" cy="936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Decompose to support </a:t>
            </a:r>
            <a:r>
              <a:rPr lang="en-US" sz="36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organization </a:t>
            </a:r>
            <a:r>
              <a:rPr lang="en-US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lang="en" sz="3600" dirty="0">
              <a:solidFill>
                <a:schemeClr val="tx1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454700" y="1193527"/>
            <a:ext cx="7965400" cy="936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</a:rPr>
              <a:t>Large teams cannot</a:t>
            </a:r>
            <a: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  <a:t> efficiently</a:t>
            </a: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</a:rPr>
              <a:t> handle</a:t>
            </a:r>
            <a: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  <a:t> </a:t>
            </a: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</a:rPr>
              <a:t>a large </a:t>
            </a:r>
            <a:r>
              <a:rPr lang="en" sz="3600" dirty="0">
                <a:solidFill>
                  <a:schemeClr val="dk1"/>
                </a:solidFill>
                <a:latin typeface="+mj-lt"/>
                <a:cs typeface="+mn-cs"/>
              </a:rPr>
              <a:t>code </a:t>
            </a: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</a:rPr>
              <a:t>base</a:t>
            </a:r>
            <a:endParaRPr lang="en" sz="3600" dirty="0">
              <a:solidFill>
                <a:schemeClr val="dk1"/>
              </a:solidFill>
              <a:latin typeface="+mj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6" name="Shape 624"/>
          <p:cNvSpPr txBox="1">
            <a:spLocks/>
          </p:cNvSpPr>
          <p:nvPr/>
        </p:nvSpPr>
        <p:spPr>
          <a:xfrm>
            <a:off x="461963" y="2478294"/>
            <a:ext cx="8714700" cy="157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600" dirty="0" smtClean="0">
                <a:solidFill>
                  <a:srgbClr val="3DBFDA"/>
                </a:solidFill>
                <a:latin typeface="+mj-lt"/>
                <a:cs typeface="+mn-cs"/>
              </a:rPr>
              <a:t>Small teams embrace responsibility and accountability</a:t>
            </a:r>
          </a:p>
          <a:p>
            <a:endParaRPr lang="en-US" sz="3600" dirty="0">
              <a:solidFill>
                <a:srgbClr val="3DBFDA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1106414" y="2053285"/>
            <a:ext cx="714646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ct val="61111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organization that designs a system (defined broadly) will produce a design whose structure is a copy of the organization's communication structure.</a:t>
            </a:r>
            <a:b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12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54" y="1531811"/>
            <a:ext cx="904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51300" y="3542220"/>
            <a:ext cx="9048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8" name="Shape 624"/>
          <p:cNvSpPr txBox="1">
            <a:spLocks/>
          </p:cNvSpPr>
          <p:nvPr/>
        </p:nvSpPr>
        <p:spPr>
          <a:xfrm>
            <a:off x="610069" y="193706"/>
            <a:ext cx="7965400" cy="936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  <a:t>Conway’s law</a:t>
            </a:r>
            <a:b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</a:br>
            <a: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  <a:t/>
            </a:r>
            <a:br>
              <a:rPr lang="en-US" sz="3600" dirty="0" smtClean="0">
                <a:solidFill>
                  <a:schemeClr val="dk1"/>
                </a:solidFill>
                <a:latin typeface="+mj-lt"/>
                <a:cs typeface="+mn-cs"/>
              </a:rPr>
            </a:br>
            <a:endParaRPr lang="en" sz="3600" dirty="0">
              <a:solidFill>
                <a:schemeClr val="dk1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5460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Shape 6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>
            <a:spLocks noGrp="1"/>
          </p:cNvSpPr>
          <p:nvPr>
            <p:ph type="title"/>
          </p:nvPr>
        </p:nvSpPr>
        <p:spPr>
          <a:xfrm>
            <a:off x="454700" y="1719800"/>
            <a:ext cx="8714700" cy="282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dirty="0" smtClean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Decomposition </a:t>
            </a:r>
            <a:r>
              <a:rPr lang="en" sz="3600" dirty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helps </a:t>
            </a: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your </a:t>
            </a:r>
            <a:r>
              <a:rPr lang="en" sz="3600" dirty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culture remain </a:t>
            </a:r>
            <a:r>
              <a:rPr lang="en" sz="3600" dirty="0" smtClean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startup</a:t>
            </a:r>
            <a:r>
              <a:rPr lang="en-US" sz="3600" dirty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-</a:t>
            </a:r>
            <a:r>
              <a:rPr lang="en" sz="3600" dirty="0" smtClean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ish</a:t>
            </a: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 </a:t>
            </a:r>
            <a:br>
              <a:rPr lang="en" sz="3600" dirty="0" smtClean="0">
                <a:solidFill>
                  <a:schemeClr val="dk1"/>
                </a:solidFill>
                <a:latin typeface="+mj-lt"/>
                <a:cs typeface="+mn-cs"/>
                <a:sym typeface="Arial"/>
              </a:rPr>
            </a:br>
            <a:r>
              <a:rPr lang="en" sz="3600" dirty="0" smtClean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when </a:t>
            </a:r>
            <a:r>
              <a:rPr lang="en" sz="3600" dirty="0">
                <a:solidFill>
                  <a:schemeClr val="dk1"/>
                </a:solidFill>
                <a:latin typeface="+mj-lt"/>
                <a:cs typeface="+mn-cs"/>
                <a:sym typeface="Arial"/>
              </a:rPr>
              <a:t>your size is </a:t>
            </a:r>
            <a:r>
              <a:rPr lang="en" sz="3600" dirty="0" smtClean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corporat</a:t>
            </a:r>
            <a:r>
              <a:rPr lang="en-US" sz="3600" dirty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e-</a:t>
            </a:r>
            <a:r>
              <a:rPr lang="en" sz="3600" dirty="0" smtClean="0">
                <a:solidFill>
                  <a:srgbClr val="3DBFDA"/>
                </a:solidFill>
                <a:latin typeface="+mj-lt"/>
                <a:cs typeface="+mn-cs"/>
                <a:sym typeface="Arial"/>
              </a:rPr>
              <a:t>ish</a:t>
            </a:r>
            <a:endParaRPr lang="en" sz="3600" dirty="0">
              <a:solidFill>
                <a:srgbClr val="3DBFDA"/>
              </a:solidFill>
              <a:latin typeface="+mj-lt"/>
              <a:cs typeface="+mn-cs"/>
              <a:sym typeface="Arial"/>
            </a:endParaRPr>
          </a:p>
          <a:p>
            <a:endParaRPr sz="3600" dirty="0">
              <a:solidFill>
                <a:schemeClr val="dk1"/>
              </a:solidFill>
              <a:latin typeface="+mj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461963" y="1732500"/>
            <a:ext cx="8714700" cy="282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sym typeface="Arial"/>
              </a:rPr>
              <a:t>Decomposition </a:t>
            </a:r>
            <a:r>
              <a:rPr lang="en-US" sz="3600" dirty="0" smtClean="0">
                <a:solidFill>
                  <a:schemeClr val="tx1"/>
                </a:solidFill>
                <a:latin typeface="+mj-lt"/>
                <a:cs typeface="+mn-cs"/>
              </a:rPr>
              <a:t>allows </a:t>
            </a:r>
            <a:r>
              <a:rPr lang="en-US" sz="3600" dirty="0">
                <a:solidFill>
                  <a:schemeClr val="tx1"/>
                </a:solidFill>
                <a:latin typeface="+mj-lt"/>
                <a:cs typeface="+mn-cs"/>
              </a:rPr>
              <a:t>each small </a:t>
            </a:r>
            <a:r>
              <a:rPr lang="en-US" sz="3600" dirty="0" smtClean="0">
                <a:solidFill>
                  <a:schemeClr val="tx1"/>
                </a:solidFill>
                <a:latin typeface="+mj-lt"/>
                <a:cs typeface="+mn-cs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+mj-lt"/>
                <a:cs typeface="+mn-cs"/>
              </a:rPr>
            </a:br>
            <a:r>
              <a:rPr lang="en-US" sz="3600" dirty="0" smtClean="0">
                <a:solidFill>
                  <a:schemeClr val="tx1"/>
                </a:solidFill>
                <a:latin typeface="+mj-lt"/>
                <a:cs typeface="+mn-cs"/>
              </a:rPr>
              <a:t>team </a:t>
            </a:r>
            <a:r>
              <a:rPr lang="en-US" sz="3600" dirty="0">
                <a:solidFill>
                  <a:schemeClr val="tx1"/>
                </a:solidFill>
                <a:latin typeface="+mj-lt"/>
                <a:cs typeface="+mn-cs"/>
              </a:rPr>
              <a:t>to have ownership of a service</a:t>
            </a:r>
            <a:endParaRPr lang="en" sz="3600" dirty="0">
              <a:solidFill>
                <a:schemeClr val="tx1"/>
              </a:solidFill>
              <a:latin typeface="+mj-lt"/>
              <a:cs typeface="+mn-cs"/>
            </a:endParaRPr>
          </a:p>
          <a:p>
            <a:endParaRPr sz="3600" dirty="0">
              <a:solidFill>
                <a:schemeClr val="dk1"/>
              </a:solidFill>
              <a:latin typeface="+mj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96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308097" y="1296022"/>
            <a:ext cx="8654399" cy="856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Wix Org chart -  “</a:t>
            </a:r>
            <a:r>
              <a:rPr lang="en-US" sz="3600" i="1" dirty="0" smtClean="0">
                <a:solidFill>
                  <a:srgbClr val="000000"/>
                </a:solidFill>
              </a:rPr>
              <a:t>Guilds &amp; Gangs</a:t>
            </a:r>
            <a:r>
              <a:rPr lang="en-US" sz="3600" dirty="0" smtClean="0">
                <a:solidFill>
                  <a:srgbClr val="000000"/>
                </a:solidFill>
              </a:rPr>
              <a:t>”</a:t>
            </a: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500" y="22479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Helvetica Neue"/>
                <a:ea typeface="Helvetica Neue"/>
                <a:cs typeface="Helvetica Neue"/>
                <a:sym typeface="Helvetica Neue"/>
              </a:rPr>
              <a:t>Micsroservices</a:t>
            </a:r>
            <a:r>
              <a:rPr lang="en-US" sz="3600" b="1" dirty="0">
                <a:latin typeface="Helvetica Neue"/>
                <a:ea typeface="Helvetica Neue"/>
                <a:cs typeface="Helvetica Neue"/>
                <a:sym typeface="Helvetica Neue"/>
              </a:rPr>
              <a:t> is the only way to support this HR methodology</a:t>
            </a:r>
          </a:p>
        </p:txBody>
      </p:sp>
    </p:spTree>
    <p:extLst>
      <p:ext uri="{BB962C8B-B14F-4D97-AF65-F5344CB8AC3E}">
        <p14:creationId xmlns:p14="http://schemas.microsoft.com/office/powerpoint/2010/main" val="27324080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Shape 687"/>
          <p:cNvGrpSpPr/>
          <p:nvPr/>
        </p:nvGrpSpPr>
        <p:grpSpPr>
          <a:xfrm>
            <a:off x="529500" y="1392475"/>
            <a:ext cx="2141401" cy="2639550"/>
            <a:chOff x="529500" y="1392475"/>
            <a:chExt cx="2141401" cy="2639550"/>
          </a:xfrm>
        </p:grpSpPr>
        <p:sp>
          <p:nvSpPr>
            <p:cNvPr id="688" name="Shape 688"/>
            <p:cNvSpPr txBox="1"/>
            <p:nvPr/>
          </p:nvSpPr>
          <p:spPr>
            <a:xfrm>
              <a:off x="529500" y="1392475"/>
              <a:ext cx="2141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BFDA"/>
                </a:buClr>
                <a:buSzPct val="25000"/>
                <a:buFont typeface="Helvetica Neue"/>
                <a:buNone/>
              </a:pPr>
              <a:r>
                <a:rPr lang="en" sz="2400" dirty="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  <a:t>01 </a:t>
              </a:r>
              <a:br>
                <a:rPr lang="en" sz="2400" dirty="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</a:br>
              <a:r>
                <a:rPr lang="en" b="1" dirty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Resource Isolation </a:t>
              </a:r>
              <a:r>
                <a:rPr lang="en-US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/>
              </a:r>
              <a:br>
                <a:rPr lang="en-US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by </a:t>
              </a:r>
              <a:r>
                <a:rPr lang="en" b="1" dirty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service level</a:t>
              </a:r>
            </a:p>
          </p:txBody>
        </p:sp>
        <p:sp>
          <p:nvSpPr>
            <p:cNvPr id="689" name="Shape 689"/>
            <p:cNvSpPr txBox="1"/>
            <p:nvPr/>
          </p:nvSpPr>
          <p:spPr>
            <a:xfrm>
              <a:off x="529501" y="2419825"/>
              <a:ext cx="2141400" cy="161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Helvetica Neue"/>
                  <a:ea typeface="Helvetica Neue"/>
                  <a:cs typeface="Helvetica Neue"/>
                  <a:sym typeface="Helvetica Neue"/>
                </a:rPr>
                <a:t>Decompose to avoid competition </a:t>
              </a:r>
              <a:r>
                <a:rPr lang="en-US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of </a:t>
              </a:r>
              <a:r>
                <a:rPr lang="en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shared </a:t>
              </a:r>
              <a:endParaRPr lang="en-US" dirty="0" smtClean="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resources</a:t>
              </a:r>
              <a:endParaRPr lang="en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90" name="Shape 690"/>
            <p:cNvCxnSpPr/>
            <p:nvPr/>
          </p:nvCxnSpPr>
          <p:spPr>
            <a:xfrm>
              <a:off x="632950" y="2339900"/>
              <a:ext cx="279899" cy="0"/>
            </a:xfrm>
            <a:prstGeom prst="straightConnector1">
              <a:avLst/>
            </a:prstGeom>
            <a:noFill/>
            <a:ln w="28575" cap="flat" cmpd="sng">
              <a:solidFill>
                <a:srgbClr val="3DBF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1" name="Shape 691"/>
          <p:cNvGrpSpPr/>
          <p:nvPr/>
        </p:nvGrpSpPr>
        <p:grpSpPr>
          <a:xfrm>
            <a:off x="2616299" y="1392475"/>
            <a:ext cx="2141409" cy="2639550"/>
            <a:chOff x="2668091" y="1392475"/>
            <a:chExt cx="2141409" cy="2639550"/>
          </a:xfrm>
        </p:grpSpPr>
        <p:sp>
          <p:nvSpPr>
            <p:cNvPr id="692" name="Shape 692"/>
            <p:cNvSpPr txBox="1"/>
            <p:nvPr/>
          </p:nvSpPr>
          <p:spPr>
            <a:xfrm>
              <a:off x="2668100" y="1392475"/>
              <a:ext cx="2141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BFDA"/>
                </a:buClr>
                <a:buSzPct val="25000"/>
                <a:buFont typeface="Helvetica Neue"/>
                <a:buNone/>
              </a:pPr>
              <a:r>
                <a:rPr lang="en" sz="240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  <a:t>02 </a:t>
              </a:r>
              <a:br>
                <a:rPr lang="en" sz="240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</a:br>
              <a:r>
                <a:rPr lang="en" b="1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Different release cycles</a:t>
              </a:r>
            </a:p>
          </p:txBody>
        </p:sp>
        <p:sp>
          <p:nvSpPr>
            <p:cNvPr id="693" name="Shape 693"/>
            <p:cNvSpPr txBox="1"/>
            <p:nvPr/>
          </p:nvSpPr>
          <p:spPr>
            <a:xfrm>
              <a:off x="2668091" y="2419825"/>
              <a:ext cx="2086799" cy="161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Helvetica Neue"/>
                  <a:ea typeface="Helvetica Neue"/>
                  <a:cs typeface="Helvetica Neue"/>
                  <a:sym typeface="Helvetica Neue"/>
                </a:rPr>
                <a:t>Decompose to meet your product’s </a:t>
              </a:r>
              <a:r>
                <a:rPr lang="en-US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life cycle</a:t>
              </a:r>
              <a:r>
                <a:rPr lang="en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 strategy</a:t>
              </a:r>
              <a:endParaRPr lang="en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94" name="Shape 694"/>
            <p:cNvCxnSpPr/>
            <p:nvPr/>
          </p:nvCxnSpPr>
          <p:spPr>
            <a:xfrm>
              <a:off x="2771550" y="2339900"/>
              <a:ext cx="279899" cy="0"/>
            </a:xfrm>
            <a:prstGeom prst="straightConnector1">
              <a:avLst/>
            </a:prstGeom>
            <a:noFill/>
            <a:ln w="28575" cap="flat" cmpd="sng">
              <a:solidFill>
                <a:srgbClr val="3DBF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5" name="Shape 695"/>
          <p:cNvGrpSpPr/>
          <p:nvPr/>
        </p:nvGrpSpPr>
        <p:grpSpPr>
          <a:xfrm>
            <a:off x="4703074" y="1392475"/>
            <a:ext cx="1992393" cy="2639550"/>
            <a:chOff x="529503" y="1392475"/>
            <a:chExt cx="2627101" cy="2639550"/>
          </a:xfrm>
        </p:grpSpPr>
        <p:sp>
          <p:nvSpPr>
            <p:cNvPr id="696" name="Shape 696"/>
            <p:cNvSpPr txBox="1"/>
            <p:nvPr/>
          </p:nvSpPr>
          <p:spPr>
            <a:xfrm>
              <a:off x="529504" y="1392475"/>
              <a:ext cx="2627099" cy="35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BFDA"/>
                </a:buClr>
                <a:buSzPct val="25000"/>
                <a:buFont typeface="Helvetica Neue"/>
                <a:buNone/>
              </a:pPr>
              <a:r>
                <a:rPr lang="en" sz="240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  <a:t>03 </a:t>
              </a:r>
              <a:br>
                <a:rPr lang="en" sz="240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</a:br>
              <a:r>
                <a:rPr lang="en" b="1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Reuse and share logic</a:t>
              </a:r>
            </a:p>
          </p:txBody>
        </p:sp>
        <p:sp>
          <p:nvSpPr>
            <p:cNvPr id="697" name="Shape 697"/>
            <p:cNvSpPr txBox="1"/>
            <p:nvPr/>
          </p:nvSpPr>
          <p:spPr>
            <a:xfrm>
              <a:off x="529503" y="2419825"/>
              <a:ext cx="2484599" cy="161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Helvetica Neue"/>
                  <a:ea typeface="Helvetica Neue"/>
                  <a:cs typeface="Helvetica Neue"/>
                  <a:sym typeface="Helvetica Neue"/>
                </a:rPr>
                <a:t>Decompose to share logic with </a:t>
              </a:r>
              <a:r>
                <a:rPr lang="en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dependencies</a:t>
              </a:r>
              <a:endParaRPr lang="en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98" name="Shape 698"/>
            <p:cNvCxnSpPr/>
            <p:nvPr/>
          </p:nvCxnSpPr>
          <p:spPr>
            <a:xfrm>
              <a:off x="632950" y="2339900"/>
              <a:ext cx="279899" cy="0"/>
            </a:xfrm>
            <a:prstGeom prst="straightConnector1">
              <a:avLst/>
            </a:prstGeom>
            <a:noFill/>
            <a:ln w="28575" cap="flat" cmpd="sng">
              <a:solidFill>
                <a:srgbClr val="3DBF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9" name="Shape 699"/>
          <p:cNvGrpSpPr/>
          <p:nvPr/>
        </p:nvGrpSpPr>
        <p:grpSpPr>
          <a:xfrm>
            <a:off x="6789925" y="1392475"/>
            <a:ext cx="2141400" cy="2639550"/>
            <a:chOff x="2668100" y="1392475"/>
            <a:chExt cx="2141400" cy="2639550"/>
          </a:xfrm>
        </p:grpSpPr>
        <p:sp>
          <p:nvSpPr>
            <p:cNvPr id="700" name="Shape 700"/>
            <p:cNvSpPr txBox="1"/>
            <p:nvPr/>
          </p:nvSpPr>
          <p:spPr>
            <a:xfrm>
              <a:off x="2668100" y="1392475"/>
              <a:ext cx="2141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BFDA"/>
                </a:buClr>
                <a:buSzPct val="25000"/>
                <a:buFont typeface="Helvetica Neue"/>
                <a:buNone/>
              </a:pPr>
              <a:r>
                <a:rPr lang="en" sz="2400" dirty="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  <a:t>04 </a:t>
              </a:r>
              <a:br>
                <a:rPr lang="en" sz="2400" dirty="0">
                  <a:solidFill>
                    <a:srgbClr val="3DBFDA"/>
                  </a:solidFill>
                  <a:latin typeface="Poiret One"/>
                  <a:ea typeface="Poiret One"/>
                  <a:cs typeface="Poiret One"/>
                  <a:sym typeface="Poiret One"/>
                </a:rPr>
              </a:br>
              <a:r>
                <a:rPr lang="en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Develop </a:t>
              </a:r>
              <a:r>
                <a:rPr lang="en" b="1" dirty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&amp; </a:t>
              </a:r>
              <a:r>
                <a:rPr lang="en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maintain by</a:t>
              </a:r>
              <a:r>
                <a:rPr lang="en-US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 single</a:t>
              </a:r>
              <a:r>
                <a:rPr lang="en" b="1" dirty="0" smtClean="0">
                  <a:solidFill>
                    <a:srgbClr val="3DBFD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team</a:t>
              </a:r>
              <a:endParaRPr lang="en-US" b="1" dirty="0" smtClean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BFDA"/>
                </a:buClr>
                <a:buSzPct val="25000"/>
                <a:buFont typeface="Helvetica Neue"/>
                <a:buNone/>
              </a:pPr>
              <a:endParaRPr lang="en" b="1" dirty="0">
                <a:solidFill>
                  <a:srgbClr val="3DBFD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2668100" y="2419825"/>
              <a:ext cx="1992299" cy="161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Helvetica Neue"/>
                  <a:ea typeface="Helvetica Neue"/>
                  <a:cs typeface="Helvetica Neue"/>
                  <a:sym typeface="Helvetica Neue"/>
                </a:rPr>
                <a:t>Decompose to meet your HR </a:t>
              </a:r>
              <a:r>
                <a:rPr lang="en" dirty="0" smtClean="0">
                  <a:latin typeface="Helvetica Neue"/>
                  <a:ea typeface="Helvetica Neue"/>
                  <a:cs typeface="Helvetica Neue"/>
                  <a:sym typeface="Helvetica Neue"/>
                </a:rPr>
                <a:t>needs</a:t>
              </a:r>
              <a:endParaRPr lang="en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2" name="Shape 702"/>
            <p:cNvCxnSpPr/>
            <p:nvPr/>
          </p:nvCxnSpPr>
          <p:spPr>
            <a:xfrm>
              <a:off x="2771550" y="2339900"/>
              <a:ext cx="279899" cy="0"/>
            </a:xfrm>
            <a:prstGeom prst="straightConnector1">
              <a:avLst/>
            </a:prstGeom>
            <a:noFill/>
            <a:ln w="28575" cap="flat" cmpd="sng">
              <a:solidFill>
                <a:srgbClr val="3DBF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TextBox 21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sp>
        <p:nvSpPr>
          <p:cNvPr id="23" name="Shape 722"/>
          <p:cNvSpPr txBox="1">
            <a:spLocks/>
          </p:cNvSpPr>
          <p:nvPr/>
        </p:nvSpPr>
        <p:spPr>
          <a:xfrm>
            <a:off x="427064" y="518470"/>
            <a:ext cx="8399435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chemeClr val="dk1"/>
              </a:buClr>
              <a:buSzPct val="25000"/>
            </a:pP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When to break the monolith</a:t>
            </a:r>
            <a:endParaRPr lang="en" sz="36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3DBFDA"/>
                </a:solidFill>
              </a:rPr>
              <a:t>Wix in Numbers</a:t>
            </a:r>
          </a:p>
        </p:txBody>
      </p:sp>
      <p:cxnSp>
        <p:nvCxnSpPr>
          <p:cNvPr id="203" name="Shape 203"/>
          <p:cNvCxnSpPr/>
          <p:nvPr/>
        </p:nvCxnSpPr>
        <p:spPr>
          <a:xfrm>
            <a:off x="586150" y="1172400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>
            <a:off x="577300" y="1752750"/>
            <a:ext cx="1916999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Over 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b="1">
                <a:solidFill>
                  <a:schemeClr val="dk1"/>
                </a:solidFill>
              </a:rPr>
              <a:t>72M users 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(website builders)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389825" y="1752750"/>
            <a:ext cx="2133299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Static storage is 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b="1">
                <a:solidFill>
                  <a:schemeClr val="dk1"/>
                </a:solidFill>
              </a:rPr>
              <a:t>&gt;2PB of Data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336725" y="1752750"/>
            <a:ext cx="2214900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3 data centers + 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b="1">
                <a:solidFill>
                  <a:schemeClr val="dk1"/>
                </a:solidFill>
              </a:rPr>
              <a:t>3 clouds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(Google, Amazon, Azure)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091662" y="3311150"/>
            <a:ext cx="1916999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2B HTTP requests/day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120387" y="3311150"/>
            <a:ext cx="1916999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chemeClr val="dk1"/>
                </a:solidFill>
              </a:rPr>
              <a:t>1,000 people work at Wix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@</a:t>
            </a:r>
            <a:r>
              <a:rPr lang="en-US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kfirondev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489525" y="1692900"/>
            <a:ext cx="83898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sz="3600" dirty="0">
                <a:solidFill>
                  <a:srgbClr val="000000"/>
                </a:solidFill>
              </a:rPr>
              <a:t>Microservices start from a monolith and should be created with </a:t>
            </a:r>
            <a:r>
              <a:rPr lang="en" sz="3600" dirty="0" smtClean="0">
                <a:solidFill>
                  <a:srgbClr val="000000"/>
                </a:solidFill>
              </a:rPr>
              <a:t>caution</a:t>
            </a:r>
            <a:endParaRPr lang="en" sz="3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149550" y="149400"/>
            <a:ext cx="8845200" cy="4844699"/>
          </a:xfrm>
          <a:prstGeom prst="rect">
            <a:avLst/>
          </a:prstGeom>
          <a:solidFill>
            <a:srgbClr val="3DBF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 dirty="0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398"/>
          <p:cNvSpPr txBox="1"/>
          <p:nvPr/>
        </p:nvSpPr>
        <p:spPr>
          <a:xfrm>
            <a:off x="465225" y="2070100"/>
            <a:ext cx="7430399" cy="1404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monolith to microservices: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44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Practices to start with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" sz="44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" name="Shape 399"/>
          <p:cNvCxnSpPr/>
          <p:nvPr/>
        </p:nvCxnSpPr>
        <p:spPr>
          <a:xfrm>
            <a:off x="589200" y="3688175"/>
            <a:ext cx="9063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5938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722"/>
          <p:cNvSpPr txBox="1">
            <a:spLocks noGrp="1"/>
          </p:cNvSpPr>
          <p:nvPr>
            <p:ph type="title"/>
          </p:nvPr>
        </p:nvSpPr>
        <p:spPr>
          <a:xfrm>
            <a:off x="427065" y="518470"/>
            <a:ext cx="83898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Make changes gradually</a:t>
            </a:r>
            <a:endParaRPr lang="en" sz="3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4736" y="4716562"/>
            <a:ext cx="1119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www.livbit.com</a:t>
            </a:r>
            <a:endParaRPr lang="en-US" sz="105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 descr="gradually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04" y="1742830"/>
            <a:ext cx="5336322" cy="27959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925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8"/>
          <a:stretch/>
        </p:blipFill>
        <p:spPr>
          <a:xfrm>
            <a:off x="166567" y="705875"/>
            <a:ext cx="8793787" cy="4257945"/>
          </a:xfrm>
          <a:prstGeom prst="rect">
            <a:avLst/>
          </a:prstGeom>
        </p:spPr>
      </p:pic>
      <p:sp>
        <p:nvSpPr>
          <p:cNvPr id="11" name="Shape 722"/>
          <p:cNvSpPr txBox="1">
            <a:spLocks/>
          </p:cNvSpPr>
          <p:nvPr/>
        </p:nvSpPr>
        <p:spPr>
          <a:xfrm>
            <a:off x="427064" y="518470"/>
            <a:ext cx="8399435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BC57"/>
              </a:buClr>
              <a:buFont typeface="Helvetica Neue"/>
              <a:buNone/>
              <a:defRPr sz="4800" b="1" i="0" u="none" strike="noStrike" cap="none" baseline="0">
                <a:solidFill>
                  <a:srgbClr val="60BC57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0" algn="l" rtl="0">
              <a:spcBef>
                <a:spcPts val="0"/>
              </a:spcBef>
              <a:buClr>
                <a:schemeClr val="accent2"/>
              </a:buClr>
              <a:buFont typeface="Helvetica Neue"/>
              <a:buNone/>
              <a:defRPr sz="3600" b="1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chemeClr val="dk1"/>
              </a:buClr>
              <a:buSzPct val="25000"/>
            </a:pP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Don’t start with </a:t>
            </a:r>
            <a:br>
              <a:rPr lang="en-US" sz="3600" dirty="0" smtClean="0">
                <a:solidFill>
                  <a:srgbClr val="000000"/>
                </a:solidFill>
                <a:latin typeface="+mj-lt"/>
              </a:rPr>
            </a:b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your most critical service</a:t>
            </a:r>
            <a:endParaRPr lang="en" sz="3600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722"/>
          <p:cNvSpPr txBox="1">
            <a:spLocks noGrp="1"/>
          </p:cNvSpPr>
          <p:nvPr>
            <p:ph type="title"/>
          </p:nvPr>
        </p:nvSpPr>
        <p:spPr>
          <a:xfrm>
            <a:off x="427065" y="518470"/>
            <a:ext cx="83898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000000"/>
                </a:solidFill>
                <a:latin typeface="+mj-lt"/>
              </a:rPr>
              <a:t>Confidence is built slowly</a:t>
            </a:r>
            <a:endParaRPr lang="en" sz="3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65100" y="4571877"/>
            <a:ext cx="7035800" cy="154388"/>
          </a:xfrm>
          <a:custGeom>
            <a:avLst/>
            <a:gdLst>
              <a:gd name="connsiteX0" fmla="*/ 7035800 w 7035800"/>
              <a:gd name="connsiteY0" fmla="*/ 152523 h 154388"/>
              <a:gd name="connsiteX1" fmla="*/ 6946900 w 7035800"/>
              <a:gd name="connsiteY1" fmla="*/ 152523 h 154388"/>
              <a:gd name="connsiteX2" fmla="*/ 5410200 w 7035800"/>
              <a:gd name="connsiteY2" fmla="*/ 127123 h 154388"/>
              <a:gd name="connsiteX3" fmla="*/ 4064000 w 7035800"/>
              <a:gd name="connsiteY3" fmla="*/ 123 h 154388"/>
              <a:gd name="connsiteX4" fmla="*/ 2895600 w 7035800"/>
              <a:gd name="connsiteY4" fmla="*/ 152523 h 154388"/>
              <a:gd name="connsiteX5" fmla="*/ 1905000 w 7035800"/>
              <a:gd name="connsiteY5" fmla="*/ 89023 h 154388"/>
              <a:gd name="connsiteX6" fmla="*/ 0 w 7035800"/>
              <a:gd name="connsiteY6" fmla="*/ 114423 h 1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35800" h="154388">
                <a:moveTo>
                  <a:pt x="7035800" y="152523"/>
                </a:moveTo>
                <a:lnTo>
                  <a:pt x="6946900" y="152523"/>
                </a:lnTo>
                <a:cubicBezTo>
                  <a:pt x="6675967" y="148290"/>
                  <a:pt x="5890683" y="152523"/>
                  <a:pt x="5410200" y="127123"/>
                </a:cubicBezTo>
                <a:cubicBezTo>
                  <a:pt x="4929717" y="101723"/>
                  <a:pt x="4483100" y="-4110"/>
                  <a:pt x="4064000" y="123"/>
                </a:cubicBezTo>
                <a:cubicBezTo>
                  <a:pt x="3644900" y="4356"/>
                  <a:pt x="3255433" y="137706"/>
                  <a:pt x="2895600" y="152523"/>
                </a:cubicBezTo>
                <a:cubicBezTo>
                  <a:pt x="2535767" y="167340"/>
                  <a:pt x="1905000" y="89023"/>
                  <a:pt x="1905000" y="89023"/>
                </a:cubicBezTo>
                <a:lnTo>
                  <a:pt x="0" y="11442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99" y="2319272"/>
            <a:ext cx="4500037" cy="30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25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722"/>
          <p:cNvSpPr txBox="1">
            <a:spLocks noGrp="1"/>
          </p:cNvSpPr>
          <p:nvPr>
            <p:ph type="title"/>
          </p:nvPr>
        </p:nvSpPr>
        <p:spPr>
          <a:xfrm>
            <a:off x="427065" y="518470"/>
            <a:ext cx="83898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Use proper monitoring from day one</a:t>
            </a:r>
            <a:endParaRPr lang="en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41" y="1392060"/>
            <a:ext cx="3495359" cy="3614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38900" y="4356259"/>
            <a:ext cx="22092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www.capacitysolutionsplatform.com</a:t>
            </a:r>
            <a:endParaRPr lang="en-US" sz="1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053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722"/>
          <p:cNvSpPr txBox="1">
            <a:spLocks noGrp="1"/>
          </p:cNvSpPr>
          <p:nvPr>
            <p:ph type="title"/>
          </p:nvPr>
        </p:nvSpPr>
        <p:spPr>
          <a:xfrm>
            <a:off x="427065" y="518470"/>
            <a:ext cx="8389800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600" dirty="0">
                <a:solidFill>
                  <a:srgbClr val="000000"/>
                </a:solidFill>
              </a:rPr>
              <a:t>T</a:t>
            </a:r>
            <a:r>
              <a:rPr lang="en-US" sz="3600" dirty="0" smtClean="0">
                <a:solidFill>
                  <a:srgbClr val="000000"/>
                </a:solidFill>
              </a:rPr>
              <a:t>alk about failures and their causes</a:t>
            </a:r>
            <a:endParaRPr lang="en" sz="3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8" y="1402556"/>
            <a:ext cx="3291421" cy="37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78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>
            <a:spLocks noGrp="1"/>
          </p:cNvSpPr>
          <p:nvPr>
            <p:ph type="title"/>
          </p:nvPr>
        </p:nvSpPr>
        <p:spPr>
          <a:xfrm>
            <a:off x="1187926" y="1647925"/>
            <a:ext cx="7346474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secret of getting ahead is getting started.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Twain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00" y="998087"/>
            <a:ext cx="9048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00436" y="2189575"/>
            <a:ext cx="9048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Shape 7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8650" y="3679874"/>
            <a:ext cx="619799" cy="6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 txBox="1">
            <a:spLocks noGrp="1"/>
          </p:cNvSpPr>
          <p:nvPr>
            <p:ph type="subTitle" idx="4294967295"/>
          </p:nvPr>
        </p:nvSpPr>
        <p:spPr>
          <a:xfrm>
            <a:off x="3040133" y="3854775"/>
            <a:ext cx="21452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linkedin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/in/blochkfir</a:t>
            </a:r>
          </a:p>
        </p:txBody>
      </p:sp>
      <p:pic>
        <p:nvPicPr>
          <p:cNvPr id="755" name="Shape 7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25" y="3616950"/>
            <a:ext cx="686724" cy="68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7575" y="4744375"/>
            <a:ext cx="1350674" cy="179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Shape 758"/>
          <p:cNvGrpSpPr/>
          <p:nvPr/>
        </p:nvGrpSpPr>
        <p:grpSpPr>
          <a:xfrm>
            <a:off x="6827532" y="3784199"/>
            <a:ext cx="1737167" cy="411299"/>
            <a:chOff x="6827532" y="3784199"/>
            <a:chExt cx="1737167" cy="411299"/>
          </a:xfrm>
        </p:grpSpPr>
        <p:pic>
          <p:nvPicPr>
            <p:cNvPr id="759" name="Shape 7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27532" y="3784199"/>
              <a:ext cx="412500" cy="41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Shape 760"/>
            <p:cNvSpPr txBox="1"/>
            <p:nvPr/>
          </p:nvSpPr>
          <p:spPr>
            <a:xfrm>
              <a:off x="7214100" y="3858487"/>
              <a:ext cx="1350599" cy="22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github.com/kfiron</a:t>
              </a:r>
            </a:p>
          </p:txBody>
        </p:sp>
      </p:grpSp>
      <p:sp>
        <p:nvSpPr>
          <p:cNvPr id="761" name="Shape 761"/>
          <p:cNvSpPr txBox="1">
            <a:spLocks noGrp="1"/>
          </p:cNvSpPr>
          <p:nvPr>
            <p:ph type="subTitle" idx="4294967295"/>
          </p:nvPr>
        </p:nvSpPr>
        <p:spPr>
          <a:xfrm>
            <a:off x="5258575" y="3854787"/>
            <a:ext cx="12779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b="0" i="0" u="none" strike="noStrike" cap="none" baseline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@</a:t>
            </a:r>
            <a:r>
              <a:rPr lang="en" sz="1200" dirty="0"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kfirondev</a:t>
            </a: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049" y="3698012"/>
            <a:ext cx="545999" cy="5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>
            <a:spLocks noGrp="1"/>
          </p:cNvSpPr>
          <p:nvPr>
            <p:ph type="subTitle" idx="4294967295"/>
          </p:nvPr>
        </p:nvSpPr>
        <p:spPr>
          <a:xfrm>
            <a:off x="1087999" y="3821462"/>
            <a:ext cx="13172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200" dirty="0">
                <a:latin typeface="Helvetica Neue"/>
                <a:ea typeface="Helvetica Neue"/>
                <a:cs typeface="Helvetica Neue"/>
                <a:sym typeface="Helvetica Neue"/>
              </a:rPr>
              <a:t>kfirb</a:t>
            </a:r>
            <a:r>
              <a:rPr lang="en" sz="1200" b="0" i="0" u="none" strike="noStrike" cap="none" baseline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@wix.com</a:t>
            </a:r>
          </a:p>
        </p:txBody>
      </p:sp>
      <p:sp>
        <p:nvSpPr>
          <p:cNvPr id="13" name="Shape 756"/>
          <p:cNvSpPr txBox="1">
            <a:spLocks/>
          </p:cNvSpPr>
          <p:nvPr/>
        </p:nvSpPr>
        <p:spPr>
          <a:xfrm>
            <a:off x="586150" y="2877488"/>
            <a:ext cx="2758499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" b="1" dirty="0" smtClean="0"/>
              <a:t>Kfir Bloch</a:t>
            </a:r>
            <a:endParaRPr lang="en" b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subTitle" idx="1"/>
          </p:nvPr>
        </p:nvSpPr>
        <p:spPr>
          <a:xfrm>
            <a:off x="586150" y="2904444"/>
            <a:ext cx="2756955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 err="1" smtClean="0">
                <a:solidFill>
                  <a:srgbClr val="3DBFDA"/>
                </a:solidFill>
              </a:rPr>
              <a:t>Wix</a:t>
            </a:r>
            <a:r>
              <a:rPr lang="en-US" b="1" dirty="0" smtClean="0">
                <a:solidFill>
                  <a:srgbClr val="3DBFDA"/>
                </a:solidFill>
              </a:rPr>
              <a:t> Engineering Blog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http</a:t>
            </a:r>
            <a:r>
              <a:rPr lang="en-US" b="1" dirty="0"/>
              <a:t>://engineering.wix.com/</a:t>
            </a:r>
            <a:endParaRPr sz="1400" b="1" i="0" u="none" strike="noStrike" cap="none" baseline="0" dirty="0">
              <a:solidFill>
                <a:srgbClr val="666666"/>
              </a:solidFill>
              <a:sym typeface="Arial"/>
              <a:rtl val="0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subTitle" idx="2"/>
          </p:nvPr>
        </p:nvSpPr>
        <p:spPr>
          <a:xfrm>
            <a:off x="586150" y="3666461"/>
            <a:ext cx="383345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rPr lang="en-US" b="1" dirty="0" smtClean="0">
                <a:solidFill>
                  <a:srgbClr val="3DBFDA"/>
                </a:solidFill>
              </a:rPr>
              <a:t>We are hiring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b="1" dirty="0" smtClean="0"/>
              <a:t>http://jobs.wix.com</a:t>
            </a:r>
            <a:endParaRPr sz="1400" b="0" i="0" u="none" strike="noStrike" cap="none" baseline="0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674" cy="1797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56"/>
          <p:cNvSpPr txBox="1">
            <a:spLocks/>
          </p:cNvSpPr>
          <p:nvPr/>
        </p:nvSpPr>
        <p:spPr>
          <a:xfrm>
            <a:off x="586150" y="4475882"/>
            <a:ext cx="2758499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en" b="1" dirty="0" smtClean="0">
                <a:solidFill>
                  <a:schemeClr val="tx2">
                    <a:lumMod val="50000"/>
                  </a:schemeClr>
                </a:solidFill>
              </a:rPr>
              <a:t>Kfir Bloch</a:t>
            </a:r>
            <a:endParaRPr lang="en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33972" y="4395488"/>
            <a:ext cx="1746902" cy="619799"/>
            <a:chOff x="4880406" y="4102568"/>
            <a:chExt cx="1746902" cy="619799"/>
          </a:xfrm>
        </p:grpSpPr>
        <p:pic>
          <p:nvPicPr>
            <p:cNvPr id="6" name="Shape 7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80406" y="4102568"/>
              <a:ext cx="619799" cy="61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761"/>
            <p:cNvSpPr txBox="1">
              <a:spLocks/>
            </p:cNvSpPr>
            <p:nvPr/>
          </p:nvSpPr>
          <p:spPr>
            <a:xfrm>
              <a:off x="5349309" y="4257513"/>
              <a:ext cx="1277999" cy="336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buClr>
                  <a:srgbClr val="000000"/>
                </a:buClr>
                <a:buSzPct val="25000"/>
                <a:buFont typeface="Helvetica Neue"/>
                <a:buNone/>
              </a:pPr>
              <a:r>
                <a:rPr lang="en" b="1" dirty="0">
                  <a:solidFill>
                    <a:srgbClr val="666666"/>
                  </a:solidFill>
                  <a:sym typeface="Helvetica Neue"/>
                </a:rPr>
                <a:t>@kfirondev</a:t>
              </a:r>
            </a:p>
          </p:txBody>
        </p:sp>
      </p:grpSp>
      <p:sp>
        <p:nvSpPr>
          <p:cNvPr id="10" name="Shape 769"/>
          <p:cNvSpPr txBox="1">
            <a:spLocks/>
          </p:cNvSpPr>
          <p:nvPr/>
        </p:nvSpPr>
        <p:spPr>
          <a:xfrm>
            <a:off x="2653771" y="3666461"/>
            <a:ext cx="383345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14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  <a:defRPr sz="3000" b="0" i="0" u="none" strike="noStrike" cap="none" baseline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b="1" dirty="0" smtClean="0">
                <a:solidFill>
                  <a:srgbClr val="3DBFDA"/>
                </a:solidFill>
              </a:rPr>
              <a:t>email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jobs@wix.com</a:t>
            </a:r>
            <a:endParaRPr lang="en-US" b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3DBFDA"/>
                </a:solidFill>
              </a:rPr>
              <a:t>Wix R&amp;D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586150" y="1172400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77309" y="1735225"/>
            <a:ext cx="3319800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" dirty="0" smtClean="0">
                <a:latin typeface="Helvetica Neue"/>
                <a:ea typeface="Helvetica Neue"/>
                <a:cs typeface="Helvetica Neue"/>
              </a:rPr>
              <a:t>Scala</a:t>
            </a:r>
            <a:endParaRPr lang="en" dirty="0">
              <a:latin typeface="Helvetica Neue"/>
              <a:ea typeface="Helvetica Neue"/>
              <a:cs typeface="Helvetica Neue"/>
            </a:endParaRPr>
          </a:p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" dirty="0">
                <a:latin typeface="Helvetica Neue"/>
                <a:ea typeface="Helvetica Neue"/>
                <a:cs typeface="Helvetica Neue"/>
              </a:rPr>
              <a:t>React</a:t>
            </a:r>
          </a:p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" dirty="0" smtClean="0">
                <a:latin typeface="Helvetica Neue"/>
                <a:ea typeface="Helvetica Neue"/>
                <a:cs typeface="Helvetica Neue"/>
              </a:rPr>
              <a:t>Angular</a:t>
            </a:r>
            <a:endParaRPr lang="en" dirty="0"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586150" y="1225225"/>
            <a:ext cx="82460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 smtClean="0"/>
              <a:t>~</a:t>
            </a:r>
            <a:r>
              <a:rPr lang="en" sz="1800" b="1" dirty="0" smtClean="0"/>
              <a:t>350 </a:t>
            </a:r>
            <a:r>
              <a:rPr lang="en" sz="1800" b="1" dirty="0"/>
              <a:t>engineers in 3 locations </a:t>
            </a:r>
            <a:r>
              <a:rPr lang="en" sz="1200" dirty="0">
                <a:solidFill>
                  <a:schemeClr val="dk1"/>
                </a:solidFill>
              </a:rPr>
              <a:t>(Tel Aviv, Dnipropetrovsk &amp; Vilnius</a:t>
            </a:r>
            <a:r>
              <a:rPr lang="en" sz="1200" dirty="0" smtClean="0">
                <a:solidFill>
                  <a:schemeClr val="dk1"/>
                </a:solidFill>
              </a:rPr>
              <a:t>)</a:t>
            </a:r>
            <a:endParaRPr lang="en" sz="1200" b="1" dirty="0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91" y="3904964"/>
            <a:ext cx="1712315" cy="455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4" y="3788387"/>
            <a:ext cx="1474179" cy="68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33" y="3938828"/>
            <a:ext cx="1306171" cy="387749"/>
          </a:xfrm>
          <a:prstGeom prst="rect">
            <a:avLst/>
          </a:prstGeom>
        </p:spPr>
      </p:pic>
      <p:sp>
        <p:nvSpPr>
          <p:cNvPr id="11" name="Shape 217"/>
          <p:cNvSpPr txBox="1"/>
          <p:nvPr/>
        </p:nvSpPr>
        <p:spPr>
          <a:xfrm>
            <a:off x="3725500" y="1737072"/>
            <a:ext cx="3319800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" dirty="0" smtClean="0">
                <a:latin typeface="Helvetica Neue"/>
                <a:ea typeface="Helvetica Neue"/>
                <a:cs typeface="Helvetica Neue"/>
              </a:rPr>
              <a:t>TDD</a:t>
            </a:r>
            <a:endParaRPr lang="en" dirty="0">
              <a:latin typeface="Helvetica Neue"/>
              <a:ea typeface="Helvetica Neue"/>
              <a:cs typeface="Helvetica Neue"/>
            </a:endParaRPr>
          </a:p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Helvetica Neue"/>
              <a:buChar char="●"/>
            </a:pPr>
            <a:r>
              <a:rPr lang="en" dirty="0" smtClean="0">
                <a:latin typeface="Helvetica Neue"/>
                <a:ea typeface="Helvetica Neue"/>
                <a:cs typeface="Helvetica Neue"/>
              </a:rPr>
              <a:t>Continuous </a:t>
            </a:r>
            <a:r>
              <a:rPr lang="en" dirty="0">
                <a:latin typeface="Helvetica Neue"/>
                <a:ea typeface="Helvetica Neue"/>
                <a:cs typeface="Helvetica Neue"/>
              </a:rPr>
              <a:t>delivery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89525" y="3324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3DBFDA"/>
                </a:solidFill>
              </a:rPr>
              <a:t>Wix and Microservices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586150" y="1172400"/>
            <a:ext cx="7965600" cy="0"/>
          </a:xfrm>
          <a:prstGeom prst="straightConnector1">
            <a:avLst/>
          </a:prstGeom>
          <a:noFill/>
          <a:ln w="9525" cap="flat" cmpd="sng">
            <a:solidFill>
              <a:srgbClr val="3DBF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Shape 225"/>
          <p:cNvSpPr txBox="1"/>
          <p:nvPr/>
        </p:nvSpPr>
        <p:spPr>
          <a:xfrm>
            <a:off x="586150" y="1225225"/>
            <a:ext cx="8246099" cy="2340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000000"/>
                </a:solidFill>
              </a:rPr>
              <a:t>In the past 3 years we </a:t>
            </a:r>
            <a:r>
              <a:rPr lang="en-US" sz="1800" dirty="0" smtClean="0">
                <a:solidFill>
                  <a:srgbClr val="000000"/>
                </a:solidFill>
              </a:rPr>
              <a:t>migrated</a:t>
            </a:r>
            <a:r>
              <a:rPr lang="en" sz="1800" dirty="0" smtClean="0">
                <a:solidFill>
                  <a:srgbClr val="000000"/>
                </a:solidFill>
              </a:rPr>
              <a:t> to</a:t>
            </a:r>
            <a:r>
              <a:rPr lang="en-US" sz="1800" dirty="0" smtClean="0">
                <a:solidFill>
                  <a:srgbClr val="000000"/>
                </a:solidFill>
              </a:rPr>
              <a:t> a</a:t>
            </a:r>
            <a:r>
              <a:rPr lang="en" sz="1800" dirty="0" smtClean="0">
                <a:solidFill>
                  <a:srgbClr val="000000"/>
                </a:solidFill>
              </a:rPr>
              <a:t> </a:t>
            </a:r>
            <a:r>
              <a:rPr lang="en" sz="1800" dirty="0">
                <a:solidFill>
                  <a:srgbClr val="000000"/>
                </a:solidFill>
              </a:rPr>
              <a:t>Microservices architecture. It helps us:</a:t>
            </a:r>
          </a:p>
          <a:p>
            <a:pPr marL="449263" lvl="0" indent="-22066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Scale our software</a:t>
            </a:r>
          </a:p>
          <a:p>
            <a:pPr marL="449263" lvl="0" indent="-22066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Scale our people</a:t>
            </a:r>
          </a:p>
          <a:p>
            <a:pPr marL="449263" lvl="0" indent="-22066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Meet product and marketing </a:t>
            </a:r>
            <a:r>
              <a:rPr lang="en-US" dirty="0" smtClean="0">
                <a:solidFill>
                  <a:srgbClr val="000000"/>
                </a:solidFill>
              </a:rPr>
              <a:t>life cycle</a:t>
            </a:r>
            <a:endParaRPr lang="en" dirty="0">
              <a:solidFill>
                <a:srgbClr val="000000"/>
              </a:solidFill>
            </a:endParaRPr>
          </a:p>
          <a:p>
            <a:pPr marL="449263" lvl="0" indent="-22066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Embrace ownership and </a:t>
            </a:r>
            <a:r>
              <a:rPr lang="en-US" dirty="0" smtClean="0">
                <a:solidFill>
                  <a:srgbClr val="000000"/>
                </a:solidFill>
              </a:rPr>
              <a:t>maintain a “startup-</a:t>
            </a:r>
            <a:r>
              <a:rPr lang="en-US" dirty="0" err="1" smtClean="0">
                <a:solidFill>
                  <a:srgbClr val="000000"/>
                </a:solidFill>
              </a:rPr>
              <a:t>ish</a:t>
            </a:r>
            <a:r>
              <a:rPr lang="en-US" dirty="0" smtClean="0">
                <a:solidFill>
                  <a:srgbClr val="000000"/>
                </a:solidFill>
              </a:rPr>
              <a:t>” culture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2643418" y="3663372"/>
            <a:ext cx="2465399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</a:rPr>
              <a:t>~150 </a:t>
            </a:r>
            <a:br>
              <a:rPr lang="en" sz="1800" b="1" dirty="0">
                <a:solidFill>
                  <a:schemeClr val="dk1"/>
                </a:solidFill>
              </a:rPr>
            </a:br>
            <a:r>
              <a:rPr lang="en" sz="1800" b="1" dirty="0">
                <a:solidFill>
                  <a:schemeClr val="dk1"/>
                </a:solidFill>
              </a:rPr>
              <a:t>different services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837" y="204725"/>
            <a:ext cx="6364478" cy="47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243874" y="395900"/>
            <a:ext cx="2061299" cy="3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BFDA"/>
              </a:buClr>
              <a:buFont typeface="Helvetica Neue"/>
              <a:buNone/>
            </a:pPr>
            <a:endParaRPr sz="1800" b="1"/>
          </a:p>
        </p:txBody>
      </p:sp>
      <p:sp>
        <p:nvSpPr>
          <p:cNvPr id="6" name="TextBox 5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7575" y="4744375"/>
            <a:ext cx="1350599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89525" y="1692900"/>
            <a:ext cx="7826399" cy="78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000000"/>
                </a:solidFill>
              </a:rPr>
              <a:t>Microservices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r>
              <a:rPr lang="en" dirty="0" smtClean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" dirty="0" smtClean="0">
                <a:solidFill>
                  <a:srgbClr val="000000"/>
                </a:solidFill>
              </a:rPr>
              <a:t>new black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68" y="4656043"/>
            <a:ext cx="131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kfirondev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2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666666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4475</TotalTime>
  <Words>2645</Words>
  <Application>Microsoft Macintosh PowerPoint</Application>
  <PresentationFormat>On-screen Show (16:9)</PresentationFormat>
  <Paragraphs>480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simple-light</vt:lpstr>
      <vt:lpstr>The Art of  Decomposing Monoliths</vt:lpstr>
      <vt:lpstr>Kfir Bloch</vt:lpstr>
      <vt:lpstr>PowerPoint Presentation</vt:lpstr>
      <vt:lpstr>PowerPoint Presentation</vt:lpstr>
      <vt:lpstr>Wix in Numbers</vt:lpstr>
      <vt:lpstr>Wix R&amp;D</vt:lpstr>
      <vt:lpstr>Wix and Microservices</vt:lpstr>
      <vt:lpstr>PowerPoint Presentation</vt:lpstr>
      <vt:lpstr>Microservices is the  new black</vt:lpstr>
      <vt:lpstr>In computing, microservices is a software architecture style in which complex applications are composed of small, independent processes communicating with each other using language-agnostic APIs.   These services are small, highly decoupled and focus on doing a small task, facilitating a modular approach to system-building.</vt:lpstr>
      <vt:lpstr>Microservices characteristics</vt:lpstr>
      <vt:lpstr>PowerPoint Presentation</vt:lpstr>
      <vt:lpstr>Why do you think it is important to know when to decompose?</vt:lpstr>
      <vt:lpstr>Microservices have trade-offs</vt:lpstr>
      <vt:lpstr>PowerPoint Presentation</vt:lpstr>
      <vt:lpstr>Mitigations</vt:lpstr>
      <vt:lpstr>Mitigations</vt:lpstr>
      <vt:lpstr>Mitigations</vt:lpstr>
      <vt:lpstr>Mitigations</vt:lpstr>
      <vt:lpstr>There is no way to avoid the additional risk </vt:lpstr>
      <vt:lpstr>Once we accept our limits, we go beyond them.  - Albert Einstein</vt:lpstr>
      <vt:lpstr>To microservice or not to microservice?</vt:lpstr>
      <vt:lpstr>PowerPoint Presentation</vt:lpstr>
      <vt:lpstr>PowerPoint Presentation</vt:lpstr>
      <vt:lpstr>Different APIs have different SLAs</vt:lpstr>
      <vt:lpstr> Decompose to avoid competition on shared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Each service must have its own DB </vt:lpstr>
      <vt:lpstr>An example when not to decompose</vt:lpstr>
      <vt:lpstr> Microservices are deployable artifacts that have Ops or I/O dependencies </vt:lpstr>
      <vt:lpstr>Tested code that is CPU-bound is more secure and consistent </vt:lpstr>
      <vt:lpstr>PowerPoint Presentation</vt:lpstr>
      <vt:lpstr>Did you know that 90% of R&amp;D projects fail?  Because of content Because of bugs Because of time to market</vt:lpstr>
      <vt:lpstr>PowerPoint Presentation</vt:lpstr>
      <vt:lpstr>Large teams cannot efficiently handle a large code base</vt:lpstr>
      <vt:lpstr>Any organization that designs a system (defined broadly) will produce a design whose structure is a copy of the organization's communication structure.  </vt:lpstr>
      <vt:lpstr>Decomposition helps your culture remain startup-ish  when your size is corporate-ish </vt:lpstr>
      <vt:lpstr>Decomposition allows each small  team to have ownership of a service </vt:lpstr>
      <vt:lpstr>Wix Org chart -  “Guilds &amp; Gangs”</vt:lpstr>
      <vt:lpstr>PowerPoint Presentation</vt:lpstr>
      <vt:lpstr>Microservices start from a monolith and should be created with caution</vt:lpstr>
      <vt:lpstr>PowerPoint Presentation</vt:lpstr>
      <vt:lpstr>Make changes gradually</vt:lpstr>
      <vt:lpstr>PowerPoint Presentation</vt:lpstr>
      <vt:lpstr>Confidence is built slowly</vt:lpstr>
      <vt:lpstr>Use proper monitoring from day one</vt:lpstr>
      <vt:lpstr>Talk about failures and their causes</vt:lpstr>
      <vt:lpstr>The secret of getting ahead is getting started.  - Mark Twain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 Decomposing Monoliths</dc:title>
  <dc:creator>Lee Baror</dc:creator>
  <cp:lastModifiedBy>Kfir Bloch</cp:lastModifiedBy>
  <cp:revision>106</cp:revision>
  <dcterms:modified xsi:type="dcterms:W3CDTF">2016-01-19T18:55:29Z</dcterms:modified>
</cp:coreProperties>
</file>